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71"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334"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35"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7" autoAdjust="0"/>
    <p:restoredTop sz="86403" autoAdjust="0"/>
  </p:normalViewPr>
  <p:slideViewPr>
    <p:cSldViewPr snapToGrid="0">
      <p:cViewPr>
        <p:scale>
          <a:sx n="91" d="100"/>
          <a:sy n="91" d="100"/>
        </p:scale>
        <p:origin x="7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47:29.350"/>
    </inkml:context>
    <inkml:brush xml:id="br0">
      <inkml:brushProperty name="width" value="0.05" units="cm"/>
      <inkml:brushProperty name="height" value="0.05" units="cm"/>
    </inkml:brush>
  </inkml:definitions>
  <inkml:trace contextRef="#ctx0" brushRef="#br0">473 3315 672,'0'0'499,"0"0"-34,0 0-78,0 0-122,0 0-74,0-5-81,0-13-38,0 14-43,4 8 7,15 14 84,-15-13 52,-4-5 84,0 4 61,0-1-283,0-1 0,0 0 0,1 0 0,-1 0 0,1 0 0,-1 0-1,1 0 1,0 0 0,-1 0 0,1 0 0,0-1 0,0 1-34,24 28 331,19 13 23,-29-27-186,0-2 61,-15-13-216,1-1 1,-1 1-1,0-1 1,1 0-1,-1 1 0,1-1 1,-1 0-1,1 1 1,-1-1-1,1 0 1,-1 0-1,1 1 0,-1-1 1,1 0-1,-1 0 1,1 0-1,0 0 1,-1 0-1,1 0 1,-1 0-1,1 0 0,-1 0 1,1 0-1,0 0 1,-1 0-1,1 0-13,34 0 288,4 0-67,2 0-52,1 0-40,95 0 172,-124-1-255,0 0 1,0-1-1,-1 0 0,1-1 0,4-1-46,-4 0 51,1 0 0,0 2 1,0 0-1,0 0 0,7 1-51,-4 1 45,0 0 0,0-1 0,5-2-45,43-16 105,8 10-35,-8-9 2,-53 16-56,0 1 0,0 0 1,7 2-17,-6-1 27,1 0 1,-1-1-1,0 0 0,12-4-27,4-3 41,-18 5-13,0 0 0,0 0-1,1 1 1,-1 0-1,1 1 1,6 0-28,43 1 113,94 0 231,-43 0-145,57 0-9,-82 2-142,-14 0-32,0-4 0,21-4-16,16-13 9,-36 14-12,-1 3-1,6 4 4,-6-1 0,93-1 11,-148 0-1,-1 1 0,1 0 0,-1 1 0,0 1 1,11 4-11,29 4 33,1-9 20,66-2 65,3 0-47,473 0 55,-570 2-82,0 1-1,-1 1 1,22 6-44,-30-6 24,56 12 105,-16-4-46,-44-9-52,-1-1 1,1-1 0,15-1-32,-20 0 13,0 0-1,0 1 1,8 1-13,45 17 51,-50-17-46,1 0 1,0-1 0,-1-1 0,1 0-1,8-2-5,81-13 16,-68 8-18,50-2 25,157-37 32,-219 43-33,0 1 0,7 1-22,53 2 84,-36-1-18,69 0 87,-15 0-51,-86 1-84,0 0 0,0 1 0,0 1 0,15 4-18,11 2 15,40 1 26,-5 8-19,60 10 44,-78-19-6,-5 9 2,5-8 26,-28-3-56,-15-3-7,0 0 0,0-1 0,0-1 0,0 0 0,4-1-25,28-2 38,54 0 30,-39 7-54,-22 2 0,-14-3-7,-1 0-1,1-2 0,13-1-6,147-2 66,-141-1-5,-1-3 0,23-5-61,-27 3 84,1 1-1,19 3-83,-8 2 77,-1 1 57,-1-2 1,10-4-135,-6-3 87,-7 1 41,1 2 1,15 2-129,-26 3 120,33-5-120,43-13 84,14 9-32,-10-10-4,10 10-35,-9-9 16,9 8-19,-75 2 8,29-9-18,-38 7-9,21-1 9,2 4-1,-1 1 1,47-13 0,-49 4-1,4-1-2,45-3 3,6 9 20,1-10-16,-59 7-8,31 0 4,63 4 5,-76-1 11,6-5-16,-18 3-7,2 3 7,12 2 3,2 0 6,49-11-9,109-35 5,-111 23 6,-27 8-6,174-43 28,-136 19-16,10 9-16,-118 26 0,20-11-1,-13 4-3,359-147-24,-354 142 23,-1-2 0,36-26 4,-27 16-4,56-29 16,-50 24-32,-1-1 0,-3-4 0,45-45 20,-78 66-52,14-19 52,-23 24-42,-1 0 0,8-15 42,-12 17-33,-1-1 1,0 0-1,-1-1 1,-1 1-1,-1-2 0,-1 1 1,2-17 32,-1-16-151,-4 0 1,-1-10 150,-1 7-75,1 16-39,-6-34 114,3 53-9,-1-1 0,0 1 0,-2 0 0,-3-8 9,-37-82 2,34 77 13,7 16 1,-1 0 0,-1 1-1,-5-7-15,2 7 17,0 1 0,-10-10-17,-9-11 20,4-3 2,14 21-7,-2-1 0,-7-6-15,2 6 2,0 1 0,-19-13-2,14 11-1,-13-11-7,-1 1 0,-1 1 1,-1 3-1,-37-19 8,-227-98-1,17 16 21,194 89-19,-11-7 12,-34-14-13,-14 2 0,0 8-13,-89-13 13,42 25 7,135 25-8,-316-54-10,140 43 7,4 14 20,125 2-17,-304-9-1,283 17 0,-290-7 5,131-12-23,4 9 27,-8-10-10,-279 13-8,336 8 13,22-4-20,-357 8-38,328 13 56,-36-10-26,13 9 19,20-14-5,-54 2-3,34 12-15,149-12 26,-261 20-36,259-12 26,-224 32-72,137 0 35,0-9-17,96-9 5,-27 13 63,18-4-28,24-10 20,-33 9 8,-27 16 0,-24 26 7,88-40-14,-26 12 11,-54 32-4,-394 213-25,470-245 33,2 4 0,2 4 0,3 5 0,-18 20-8,52-39 5,-19 22-5,8 9 16,35-39-10,-57 56-12,43-48 4,-34 45 2,16 4-1,39-57 2,0-1 2,-30 50 3,32-41-18,-3 11 12,12-25-3,1-4 4,-1 1-4,1 0 1,1 1 0,2 1 0,1-1-1,1 1 1,1 2 2,2 8-26,0 33 26,5-52-16,0 0 0,1 0 0,0 0-1,4 10 17,2-7-14,0 0-1,1 0 0,2 1 15,-1-2-10,-2-5 1,1 4-6,1 1 1,1-1-1,1-1 0,3 3 15,-1-6-11,1-1 0,1-1 0,0 0 1,1-2-1,3 2 11,-12-9-4,-7-5 4,46 36-20,1-2 0,2-3 0,1-1 0,5-1 20,87 39-54,5 2-55,-77-35 12,-5-1-37,71 37-252,-67-37 94,-38-17 108,0 0-32,11 9-195,-3 0-87,1 2-93,25 13-401,-3-1-74,-15-8 148,19 16-507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4.936"/>
    </inkml:context>
    <inkml:brush xml:id="br0">
      <inkml:brushProperty name="width" value="0.05" units="cm"/>
      <inkml:brushProperty name="height" value="0.05" units="cm"/>
      <inkml:brushProperty name="color" value="#E71224"/>
    </inkml:brush>
  </inkml:definitions>
  <inkml:trace contextRef="#ctx0" brushRef="#br0">1 0 1448,'0'43'274,"0"-36"-196,0-6-71,0-1-99,0 0-1,0 0-35,0 0-154,0 0-242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7.291"/>
    </inkml:context>
    <inkml:brush xml:id="br0">
      <inkml:brushProperty name="width" value="0.05" units="cm"/>
      <inkml:brushProperty name="height" value="0.05" units="cm"/>
      <inkml:brushProperty name="color" value="#E71224"/>
    </inkml:brush>
  </inkml:definitions>
  <inkml:trace contextRef="#ctx0" brushRef="#br0">27 26 2393,'-22'0'406,"18"0"-163,4 0-164,0 0-121,0 0-176,0 0-21,0-4-36,0-13-361,0 13 56,0 4 346,0 0 56,0 0 65,0 0 58,0 0 47,0 0 40,0 4 80,0 13-87,0-13 63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9.551"/>
    </inkml:context>
    <inkml:brush xml:id="br0">
      <inkml:brushProperty name="width" value="0.05" units="cm"/>
      <inkml:brushProperty name="height" value="0.05" units="cm"/>
      <inkml:brushProperty name="color" value="#E71224"/>
    </inkml:brush>
  </inkml:definitions>
  <inkml:trace contextRef="#ctx0" brushRef="#br0">1 26 3641,'0'-1'-361,"0"-2"188,1-8 14,0 8 72,1 0-48,1 0-61,1 2-52,1 0-101,5 1-232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05:31.622"/>
    </inkml:context>
    <inkml:brush xml:id="br0">
      <inkml:brushProperty name="width" value="0.05" units="cm"/>
      <inkml:brushProperty name="height" value="0.05" units="cm"/>
      <inkml:brushProperty name="color" value="#E71224"/>
    </inkml:brush>
  </inkml:definitions>
  <inkml:trace contextRef="#ctx0" brushRef="#br0">0 26 1424,'15'0'-153,"-8"0"9,-4 0-55,-2 0-161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12:45.149"/>
    </inkml:context>
    <inkml:brush xml:id="br0">
      <inkml:brushProperty name="width" value="0.05" units="cm"/>
      <inkml:brushProperty name="height" value="0.05" units="cm"/>
      <inkml:brushProperty name="color" value="#E71224"/>
    </inkml:brush>
  </inkml:definitions>
  <inkml:trace contextRef="#ctx0" brushRef="#br0">0 114 384,'0'0'-56,"0"0"64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12:51.462"/>
    </inkml:context>
    <inkml:brush xml:id="br0">
      <inkml:brushProperty name="width" value="0.05" units="cm"/>
      <inkml:brushProperty name="height" value="0.05" units="cm"/>
      <inkml:brushProperty name="color" value="#E71224"/>
    </inkml:brush>
  </inkml:definitions>
  <inkml:trace contextRef="#ctx0" brushRef="#br0">452 226 3377,'-11'-1'-70,"2"-1"51,-13-10 84,15 7-63,0 1-40,0 2-74,0 0-57,1 0-22,-3-1-137,5 0 102,-1 0 0,1 0 1,0-1-1,0 0 1,-3-3 225,7 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47:45.531"/>
    </inkml:context>
    <inkml:brush xml:id="br0">
      <inkml:brushProperty name="width" value="0.05" units="cm"/>
      <inkml:brushProperty name="height" value="0.05" units="cm"/>
    </inkml:brush>
  </inkml:definitions>
  <inkml:trace contextRef="#ctx0" brushRef="#br0">415 111 1856,'-22'-4'541,"4"-6"-97,-7-4-122,-5 1-151,-4-2-63,9 1-29,23 13-71,0-1 1,0 1-1,-1-1 1,1 1 0,-1 0-1,1 0 1,-1 0-1,1 0 1,-1 0-1,0 1 1,1-1 0,-1 1-1,0 0 1,-1 0-9,1 0 20,0 0 0,0-1 0,0 1 0,1-1 0,-1 1 0,0-1 0,1 0 0,-1 0 1,1 0-1,-1-1 0,1 1 0,-1 0 0,1-1-20,-21-9 206,18 9-233,-1 1 58,0 1 48,-1-1 39,-7 0 166,-19 1 466,25 0-605,-15 0 226,23 0-361,0 0 0,-1 0 0,1 0 0,-1 0 0,1 0 0,0 0 0,-1 0 0,1 0 0,0 1 0,-1-1 0,1 0 0,-1 0 0,1 0 0,0 0 0,-1 1 0,1-1 0,0 0 1,-1 0-1,1 1 0,0-1 0,0 0 0,-1 0 0,1 1 0,0-1 0,0 0 0,-1 1-10,-4 4 57,-4 4 1,4-4 2,-3 3 38,-11 11 42,19-19-132,0 0-1,-1 0 1,1 1-1,0-1 0,-1 0 1,1 1-1,0-1 0,0 0 1,-1 0-1,1 1 1,0-1-1,0 0 0,-1 1 1,1-1-1,0 1 1,0-1-1,0 0 0,0 1 1,0-1-1,0 0 1,0 1-1,0-1 0,0 1 1,0-1-1,0 0 0,0 1-7,0 17 228,0-17-223,0-1 0,-1 0-1,1 0 1,0 0-1,0 0 1,0 0-1,0 1 1,0-1-1,0 0 1,0 0-1,0 0 1,0 0-1,0 0 1,0 1-1,0-1 1,0 0-1,0 0 1,0 0-1,0 0 1,1 0-1,-1 1 1,0-1-1,0 0 1,0 0-1,0 0 1,0 0-1,0 0 1,0 0-1,0 0 1,0 1-1,1-1 1,-1 0-1,0 0 1,0 0 0,0 0-1,0 0 1,0 0-1,0 0 1,1 0-1,-1 0 1,0 0-1,0 0 1,0 0-1,0 0 1,0 0-1,1 0 1,-1 0-1,0 0 1,0 0-1,0 0 1,0 0-1,0 0 1,1 0-1,-1 0 1,0 0-1,0 0 1,0 0-5,21 5 226,4 13 25,-24-18-243,-1 1 0,0-1-1,1 1 1,-1-1 0,1 0-1,-1 1 1,1-1-1,-1 0 1,1 1 0,-1-1-1,1 0 1,-1 0 0,1 0-1,-1 1 1,1-1 0,-1 0-1,1 0 1,-1 0 0,1 0-1,0 0 1,-1 0-1,1 0 1,-1 0 0,1 0-1,-1 0 1,1 0-8,13 1 61,0 0 0,0 2 0,0 0 1,0 0-62,-2 1 30,-1-1 0,0-1 0,1 0 1,0-1-1,-1 0 0,1-1 1,0 0-1,5-1-30,52-18 142,-48 17-81,0 1-1,16 0-60,-5 2 74,0-3 0,13-2-74,-10-1 39,18-3 33,0 2 1,22 2-73,-20 5 32,-3-1-9,1-1 0,8-4-23,-5-2 16,-6 0 8,0 2 0,15 1-24,400 4 270,-448 1-265,0 0 0,0 1 1,-1 0-1,1 2 1,2 1-6,-4-1 0,1-1 0,-1-1-1,0 0 1,1-1 0,2 0 0,29-1-46,-30 0-14,2 0-58,-9-1-1,-1-1-96,-3 0 3,0-1-37,4-3-325,4-3-268,-3 5 172,5 3-286,-16 1 955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0:06.985"/>
    </inkml:context>
    <inkml:brush xml:id="br0">
      <inkml:brushProperty name="width" value="0.05" units="cm"/>
      <inkml:brushProperty name="height" value="0.05" units="cm"/>
      <inkml:brushProperty name="color" value="#E71224"/>
    </inkml:brush>
  </inkml:definitions>
  <inkml:trace contextRef="#ctx0" brushRef="#br0">28 111 4401,'-7'-7'178,"1"-1"87,1 0 131,0-6 263,3 7-341,1 0-34,0-4 10,1 1-154,0 5-114,0 0-34,0-18 30,0 18-61,0 5-38,0 0-107,4 0-90,2 1 57,-1 1-54,2 4-213,0 2-62,5 12-589,-5-6 459,-5-10 479,2 7-437,-3 5-380,-1-15 939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0:07.952"/>
    </inkml:context>
    <inkml:brush xml:id="br0">
      <inkml:brushProperty name="width" value="0.05" units="cm"/>
      <inkml:brushProperty name="height" value="0.05" units="cm"/>
      <inkml:brushProperty name="color" value="#E71224"/>
    </inkml:brush>
  </inkml:definitions>
  <inkml:trace contextRef="#ctx0" brushRef="#br0">0 0 4681,'13'0'581,"-1"0"-69,-1 0-65,-1 0-60,-1 0-58,-1 0-52,0 0-48,-1 0-44,6 0 57,-1 0-110,0 0-82,27 0-136,-18 0 102,2 0 105,-10 0-7,2 0 43,91 0 120,5 0-81,0 0-62,-7 0-42,-45 2-49,0 3 1,3 3-44,11 0 17,-2-1-5,-4-1 6,67 14-18,-115-16 0,19 4-13,24 3 13,-1-6-21,47 7-36,-33 3-18,-19-1-29,4 0-20,-21-4-16,-8-1-38,0-1-74,-13-2 8,0-1-44,33 16-699,-18-2 352,17 13-261,-50-32 896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6:09.918"/>
    </inkml:context>
    <inkml:brush xml:id="br0">
      <inkml:brushProperty name="width" value="0.05" units="cm"/>
      <inkml:brushProperty name="height" value="0.05" units="cm"/>
      <inkml:brushProperty name="color" value="#E71224"/>
    </inkml:brush>
  </inkml:definitions>
  <inkml:trace contextRef="#ctx0" brushRef="#br0">1 289 1384,'0'0'154,"0"0"-64,0 0-87,0 0-81,0 0-136,0 0-218,0 0-91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7:45.482"/>
    </inkml:context>
    <inkml:brush xml:id="br0">
      <inkml:brushProperty name="width" value="0.05" units="cm"/>
      <inkml:brushProperty name="height" value="0.05" units="cm"/>
      <inkml:brushProperty name="color" value="#E71224"/>
    </inkml:brush>
  </inkml:definitions>
  <inkml:trace contextRef="#ctx0" brushRef="#br0">82 1203 1640,'0'27'190,"0"-19"-166,0-2-51,-1-2-133,-2 0-104,-16 15-411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8:04.492"/>
    </inkml:context>
    <inkml:brush xml:id="br0">
      <inkml:brushProperty name="width" value="0.05" units="cm"/>
      <inkml:brushProperty name="height" value="0.05" units="cm"/>
      <inkml:brushProperty name="color" value="#E71224"/>
    </inkml:brush>
  </inkml:definitions>
  <inkml:trace contextRef="#ctx0" brushRef="#br0">2724 1883 1848,'-68'0'0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45:15.987"/>
    </inkml:context>
    <inkml:brush xml:id="br0">
      <inkml:brushProperty name="width" value="0.05" units="cm"/>
      <inkml:brushProperty name="height" value="0.05" units="cm"/>
      <inkml:brushProperty name="color" value="#E71224"/>
    </inkml:brush>
  </inkml:definitions>
  <inkml:trace contextRef="#ctx0" brushRef="#br0">51 0 6057,'-6'6'459,"-1"1"107,-13 12 1437,15-12-1427,2-3-333,1 0-38,0 0-69,1 0-34,-1 0-38,1 0-43,0 0-45,1 0-49,-1 1-52,1 0-58,0 12 147,0-12-29,0-5-40,0 0-58,0 0 5,0 0 7,0 0-17,0 0-51,0 0-58,0 0-47,0 0-797,0 0-734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2:54.596"/>
    </inkml:context>
    <inkml:brush xml:id="br0">
      <inkml:brushProperty name="width" value="0.05" units="cm"/>
      <inkml:brushProperty name="height" value="0.05" units="cm"/>
      <inkml:brushProperty name="color" value="#E71224"/>
    </inkml:brush>
  </inkml:definitions>
  <inkml:trace contextRef="#ctx0" brushRef="#br0">77 78 2417,'-43'-43'1181,"35"35"-499,8 7-294,0 1-23,0 0-96,0 0-49,0 0-46,0 0 61,0 0-26,0 0 18,0 0 27,0-4 30,0-13 30,0 17-309,0 0 0,0 0 0,0 0 1,0-1-1,0 1 0,0 0 0,0 0 0,0 0 0,0 0 1,0 0-1,0 0 0,0-1 0,0 1 0,0 0 0,0 0 1,0 0-1,0 0 0,0 0 0,0-1 0,0 1 0,0 0 1,0 0-1,0 0 0,0 0 0,0 0 0,0 0 0,-1-1 1,1 1-1,0 0 0,0 0 0,0 0 0,0 0 1,0 0-1,0 0 0,0 0 0,-1 0 0,1 0 0,0 0 1,0 0-1,0 0 0,0 0 0,0-1 0,0 1 0,-1 0 1,1 0-1,0 0 0,0 0 0,0 0 0,0 0 0,0 0 1,-1 0-1,1 1 0,0-1 0,0 0 0,0 0 0,0 0 1,0 0-6,-18 0 280,14 0-39,4 0-48,0 0-66,0 0-52,4 0-58,14 0-17,-18 0 1,0 0-1,0 0 0,0 0 1,0 0-1,0 0 0,0-1 1,1 1-1,-1 0 1,0 0-1,0 0 0,0 0 1,0 0-1,0 0 0,1 0 1,-1 0-1,0 1 0,0-1 1,0 0-1,0 0 1,0 0-1,0 0 0,1 0 1,-1 0-1,0 0 0,0 0 1,0 0-1,0 0 1,0 0-1,0 0 0,0 0 1,1 1-1,-1-1 0,0 0 1,0 0-1,0 0 1,0 0-1,0 0 0,0 0 1,0 1-1,0-1 0,0 0 1,0 0-1,0 0 1,0 0-1,0 0 0,0 1 1,0-1-1,0 0 0,0 0 1,0 0-1,0 0 1,0 0-1,0 0 0,0 1 1,0-1-1,0 0 0,0 0 0,0 1 3,0 1 0,0-1-1,0 0 1,1 1-1,-1-1 1,0 0 0,1 1-1,-1-1 1,1 0-1,-1 0 1,1 1 0,0-1-1,-1 0 1,1 0-1,0 0 1,0 0 0,0 0-1,0 0 1,0 0-3,27 17 41,-12-9-19,70 45 96,-18-9 50,-61-41-150,0-1 0,1 0 0,-1 0 0,1 0 0,-1-1 0,1 0-1,0 0 1,1-1-18,21 6 57,-7-1-14,-14-3-24,1 0 0,0-1 0,-1 0 1,1-1-1,0 0 0,0 0 0,0-1 0,0-1 0,7 0-19,22-6 56,-13 1 0,-1 2 0,1 2 0,12-1-56,46 5 113,-33-1-35,0-1 0,41-7-78,-7-10 47,-43 13-29,-1 3-1,26 2-17,-26 0 5,1-2 0,25-4-5,18-12 7,-18 12 5,1 3-1,33 4-11,-7-1 17,55-1 31,-133 0-38,0 2 0,-1-1-1,1 2 1,-1 0 0,3 1-10,-4 0 8,0-1 0,1-1 0,-1 0 0,0-1 0,3 0-8,107-1 56,-121 0-59,0 0-1,1 0 0,-1 1 0,0-1 1,0 1-1,0 0 0,0-1 0,0 2 1,0-1-1,0 0 0,0 0 0,-1 1 1,3 1 3,11 6-100,-7-7 3,3-1-43,-10-1-2,0 0 76,0 0 61,1 0 73,0 0-12,-1 0-103,0 0-82,0 0-109,0 0-63,-1 0-110,1 0 160,-1 0-34,0 0-34,0 0-37,-1 0-381,0 0-325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C744B-ED0C-4944-851B-8BAFE87DF3BA}" type="datetimeFigureOut">
              <a:rPr lang="ru-RU" smtClean="0"/>
              <a:t>28.02.18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12B1C-6921-4DE7-890A-CB59680718ED}" type="slidenum">
              <a:rPr lang="ru-RU" smtClean="0"/>
              <a:t>‹#›</a:t>
            </a:fld>
            <a:endParaRPr lang="ru-RU"/>
          </a:p>
        </p:txBody>
      </p:sp>
    </p:spTree>
    <p:extLst>
      <p:ext uri="{BB962C8B-B14F-4D97-AF65-F5344CB8AC3E}">
        <p14:creationId xmlns:p14="http://schemas.microsoft.com/office/powerpoint/2010/main" val="176103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problem. Is it binary classification? Multiclass classification?</a:t>
            </a:r>
          </a:p>
          <a:p>
            <a:r>
              <a:rPr lang="en-US" sz="1200" b="0" i="0" u="none" strike="noStrike" kern="1200" baseline="0" dirty="0">
                <a:solidFill>
                  <a:schemeClr val="tx1"/>
                </a:solidFill>
                <a:latin typeface="+mn-lt"/>
                <a:ea typeface="+mn-ea"/>
                <a:cs typeface="+mn-cs"/>
              </a:rPr>
              <a:t>Scalar regression? Vector regression? Multiclass, multilabel classification?</a:t>
            </a:r>
          </a:p>
          <a:p>
            <a:r>
              <a:rPr lang="en-US" sz="1200" b="0" i="0" u="none" strike="noStrike" kern="1200" baseline="0" dirty="0">
                <a:solidFill>
                  <a:schemeClr val="tx1"/>
                </a:solidFill>
                <a:latin typeface="+mn-lt"/>
                <a:ea typeface="+mn-ea"/>
                <a:cs typeface="+mn-cs"/>
              </a:rPr>
              <a:t>Something else, like clustering, generation, or reinforcement learning? </a:t>
            </a:r>
            <a:r>
              <a:rPr lang="en-US" sz="1200" b="0" i="1" u="none" strike="noStrike" kern="1200" baseline="0" dirty="0">
                <a:solidFill>
                  <a:schemeClr val="tx1"/>
                </a:solidFill>
                <a:latin typeface="+mn-lt"/>
                <a:ea typeface="+mn-ea"/>
                <a:cs typeface="+mn-cs"/>
              </a:rPr>
              <a:t>nonstationary problems</a:t>
            </a:r>
            <a:r>
              <a:rPr lang="en-US" sz="1200" b="0" i="0" u="none" strike="noStrike" kern="1200" baseline="0" dirty="0">
                <a:solidFill>
                  <a:schemeClr val="tx1"/>
                </a:solidFill>
                <a:latin typeface="+mn-lt"/>
                <a:ea typeface="+mn-ea"/>
                <a:cs typeface="+mn-cs"/>
              </a:rPr>
              <a:t>: clothes seasons; memorize patterns that</a:t>
            </a:r>
          </a:p>
          <a:p>
            <a:r>
              <a:rPr lang="en-US" sz="1200" b="0" i="0" u="none" strike="noStrike" kern="1200" baseline="0" dirty="0">
                <a:solidFill>
                  <a:schemeClr val="tx1"/>
                </a:solidFill>
                <a:latin typeface="+mn-lt"/>
                <a:ea typeface="+mn-ea"/>
                <a:cs typeface="+mn-cs"/>
              </a:rPr>
              <a:t>are present in your training data.</a:t>
            </a:r>
            <a:endParaRPr lang="ru-RU" dirty="0"/>
          </a:p>
        </p:txBody>
      </p:sp>
      <p:sp>
        <p:nvSpPr>
          <p:cNvPr id="4" name="Номер слайда 3"/>
          <p:cNvSpPr>
            <a:spLocks noGrp="1"/>
          </p:cNvSpPr>
          <p:nvPr>
            <p:ph type="sldNum" sz="quarter" idx="10"/>
          </p:nvPr>
        </p:nvSpPr>
        <p:spPr/>
        <p:txBody>
          <a:bodyPr/>
          <a:lstStyle/>
          <a:p>
            <a:fld id="{0CC12B1C-6921-4DE7-890A-CB59680718ED}" type="slidenum">
              <a:rPr lang="ru-RU" smtClean="0"/>
              <a:t>19</a:t>
            </a:fld>
            <a:endParaRPr lang="ru-RU"/>
          </a:p>
        </p:txBody>
      </p:sp>
    </p:spTree>
    <p:extLst>
      <p:ext uri="{BB962C8B-B14F-4D97-AF65-F5344CB8AC3E}">
        <p14:creationId xmlns:p14="http://schemas.microsoft.com/office/powerpoint/2010/main" val="149680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45576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01470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1"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1"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69328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0">
                <a:solidFill>
                  <a:schemeClr val="bg1"/>
                </a:solidFill>
                <a:latin typeface="Arial"/>
                <a:cs typeface="Arial"/>
              </a:defRPr>
            </a:lvl1pPr>
          </a:lstStyle>
          <a:p>
            <a:pPr marL="12700">
              <a:lnSpc>
                <a:spcPts val="1370"/>
              </a:lnSpc>
            </a:pPr>
            <a:r>
              <a:rPr lang="ru-RU" spc="165"/>
              <a:t>8/10/2017</a:t>
            </a:r>
            <a:endParaRPr lang="ru-RU" spc="165" dirty="0"/>
          </a:p>
        </p:txBody>
      </p:sp>
      <p:sp>
        <p:nvSpPr>
          <p:cNvPr id="3" name="Holder 3"/>
          <p:cNvSpPr>
            <a:spLocks noGrp="1"/>
          </p:cNvSpPr>
          <p:nvPr>
            <p:ph type="dt" sz="half" idx="6"/>
          </p:nvPr>
        </p:nvSpPr>
        <p:spPr/>
        <p:txBody>
          <a:bodyPr lIns="0" tIns="0" rIns="0" bIns="0"/>
          <a:lstStyle>
            <a:lvl1pPr>
              <a:defRPr sz="1200" b="1" i="0">
                <a:solidFill>
                  <a:schemeClr val="bg1"/>
                </a:solidFill>
                <a:latin typeface="Arial"/>
                <a:cs typeface="Arial"/>
              </a:defRPr>
            </a:lvl1pPr>
          </a:lstStyle>
          <a:p>
            <a:pPr marL="12700">
              <a:lnSpc>
                <a:spcPts val="1370"/>
              </a:lnSpc>
            </a:pPr>
            <a:r>
              <a:rPr lang="en-US" spc="-75"/>
              <a:t>Overview </a:t>
            </a:r>
            <a:r>
              <a:rPr lang="en-US" spc="-50"/>
              <a:t>of </a:t>
            </a:r>
            <a:r>
              <a:rPr lang="en-US" spc="-40"/>
              <a:t>Tree</a:t>
            </a:r>
            <a:r>
              <a:rPr lang="en-US" spc="235"/>
              <a:t> </a:t>
            </a:r>
            <a:r>
              <a:rPr lang="en-US" spc="-90"/>
              <a:t>Algorithms</a:t>
            </a:r>
            <a:endParaRPr lang="en-US" spc="-9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517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1734" y="1388566"/>
            <a:ext cx="11120438" cy="0"/>
          </a:xfrm>
          <a:custGeom>
            <a:avLst/>
            <a:gdLst/>
            <a:ahLst/>
            <a:cxnLst/>
            <a:rect l="l" t="t" r="r" b="b"/>
            <a:pathLst>
              <a:path w="11861800">
                <a:moveTo>
                  <a:pt x="0" y="0"/>
                </a:moveTo>
                <a:lnTo>
                  <a:pt x="11861800" y="0"/>
                </a:lnTo>
                <a:lnTo>
                  <a:pt x="0" y="0"/>
                </a:lnTo>
                <a:close/>
              </a:path>
            </a:pathLst>
          </a:custGeom>
          <a:ln w="12700">
            <a:solidFill>
              <a:srgbClr val="9A9A9A"/>
            </a:solidFill>
          </a:ln>
        </p:spPr>
        <p:txBody>
          <a:bodyPr wrap="square" lIns="0" tIns="0" rIns="0" bIns="0" rtlCol="0"/>
          <a:lstStyle/>
          <a:p>
            <a:endParaRPr sz="1266"/>
          </a:p>
        </p:txBody>
      </p:sp>
      <p:sp>
        <p:nvSpPr>
          <p:cNvPr id="2" name="Holder 2"/>
          <p:cNvSpPr>
            <a:spLocks noGrp="1"/>
          </p:cNvSpPr>
          <p:nvPr>
            <p:ph type="title"/>
          </p:nvPr>
        </p:nvSpPr>
        <p:spPr/>
        <p:txBody>
          <a:bodyPr lIns="0" tIns="0" rIns="0" bIns="0"/>
          <a:lstStyle>
            <a:lvl1pPr>
              <a:defRPr sz="2812"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185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76816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1" y="1709740"/>
            <a:ext cx="10515600" cy="2852737"/>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37857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08221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7"/>
            <a:ext cx="10515600" cy="1325563"/>
          </a:xfrm>
        </p:spPr>
        <p:txBody>
          <a:bodyPr/>
          <a:lstStyle/>
          <a:p>
            <a:r>
              <a:rPr lang="ru-RU"/>
              <a:t>Образец заголовка</a:t>
            </a:r>
          </a:p>
        </p:txBody>
      </p:sp>
      <p:sp>
        <p:nvSpPr>
          <p:cNvPr id="3" name="Текст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839789"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6172201"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194E9D47-9079-41C0-98E8-2705E3F25B41}" type="datetimeFigureOut">
              <a:rPr lang="ru-RU" smtClean="0"/>
              <a:t>28.02.18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406298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194E9D47-9079-41C0-98E8-2705E3F25B41}" type="datetimeFigureOut">
              <a:rPr lang="ru-RU" smtClean="0"/>
              <a:t>28.02.18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186405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94E9D47-9079-41C0-98E8-2705E3F25B41}" type="datetimeFigureOut">
              <a:rPr lang="ru-RU" smtClean="0"/>
              <a:t>28.02.18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16279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704849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1737488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81E2A0-6573-41C3-85AF-1242DB947862}" type="slidenum">
              <a:rPr lang="ru-RU" smtClean="0"/>
              <a:t>‹#›</a:t>
            </a:fld>
            <a:endParaRPr lang="ru-RU"/>
          </a:p>
        </p:txBody>
      </p:sp>
    </p:spTree>
    <p:extLst>
      <p:ext uri="{BB962C8B-B14F-4D97-AF65-F5344CB8AC3E}">
        <p14:creationId xmlns:p14="http://schemas.microsoft.com/office/powerpoint/2010/main" val="2560554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11.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customXml" Target="../ink/ink13.xml"/><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3" Type="http://schemas.openxmlformats.org/officeDocument/2006/relationships/customXml" Target="../ink/ink15.xml"/><Relationship Id="rId3" Type="http://schemas.openxmlformats.org/officeDocument/2006/relationships/customXml" Target="../ink/ink14.xml"/><Relationship Id="rId12" Type="http://schemas.openxmlformats.org/officeDocument/2006/relationships/image" Target="../media/image91.png"/><Relationship Id="rId2" Type="http://schemas.openxmlformats.org/officeDocument/2006/relationships/image" Target="../media/image26.png"/><Relationship Id="rId20" Type="http://schemas.openxmlformats.org/officeDocument/2006/relationships/image" Target="../media/image9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radimrehurek.com/gensim/models/" TargetMode="External"/><Relationship Id="rId2" Type="http://schemas.openxmlformats.org/officeDocument/2006/relationships/hyperlink" Target="http://word2vec.googlecode.com/svn/trunk/"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jpg"/><Relationship Id="rId3" Type="http://schemas.openxmlformats.org/officeDocument/2006/relationships/image" Target="../media/image55.jpg"/><Relationship Id="rId7" Type="http://schemas.openxmlformats.org/officeDocument/2006/relationships/image" Target="../media/image59.jpg"/><Relationship Id="rId12" Type="http://schemas.openxmlformats.org/officeDocument/2006/relationships/image" Target="../media/image64.jpg"/><Relationship Id="rId2" Type="http://schemas.openxmlformats.org/officeDocument/2006/relationships/image" Target="../media/image54.jp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3.jpg"/><Relationship Id="rId5" Type="http://schemas.openxmlformats.org/officeDocument/2006/relationships/image" Target="../media/image57.jpg"/><Relationship Id="rId10" Type="http://schemas.openxmlformats.org/officeDocument/2006/relationships/image" Target="../media/image62.jpg"/><Relationship Id="rId4" Type="http://schemas.openxmlformats.org/officeDocument/2006/relationships/image" Target="../media/image56.jpg"/><Relationship Id="rId9" Type="http://schemas.openxmlformats.org/officeDocument/2006/relationships/image" Target="../media/image61.jpg"/><Relationship Id="rId14" Type="http://schemas.openxmlformats.org/officeDocument/2006/relationships/image" Target="../media/image66.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hyperlink" Target="http://www.wildml.com/2015/09/recurrent-neural-networks-tutorial-part-1-introduction-to-rnns/?subscribe=success&amp;amp;blog_subscription-2" TargetMode="External"/><Relationship Id="rId1" Type="http://schemas.openxmlformats.org/officeDocument/2006/relationships/slideLayout" Target="../slideLayouts/slideLayout2.xml"/><Relationship Id="rId6" Type="http://schemas.openxmlformats.org/officeDocument/2006/relationships/hyperlink" Target="http://enhancedatascience.com/2017/07/19/machine-learning-explained-supervised-learning-unsupervised-learning-and-reinforcement-learning/" TargetMode="External"/><Relationship Id="rId5" Type="http://schemas.openxmlformats.org/officeDocument/2006/relationships/hyperlink" Target="http://cs231n.github.io/optimization-2/#backprop" TargetMode="External"/><Relationship Id="rId4" Type="http://schemas.openxmlformats.org/officeDocument/2006/relationships/hyperlink" Target="http://karpathy.github.io/2015/05/21/rnn-effectivene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32.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A77B95-3D39-403E-9ED6-830706807086}"/>
              </a:ext>
            </a:extLst>
          </p:cNvPr>
          <p:cNvSpPr>
            <a:spLocks noGrp="1"/>
          </p:cNvSpPr>
          <p:nvPr>
            <p:ph type="ctrTitle"/>
          </p:nvPr>
        </p:nvSpPr>
        <p:spPr>
          <a:xfrm>
            <a:off x="1524000" y="2126216"/>
            <a:ext cx="9144000" cy="2387600"/>
          </a:xfrm>
        </p:spPr>
        <p:txBody>
          <a:bodyPr>
            <a:normAutofit/>
          </a:bodyPr>
          <a:lstStyle/>
          <a:p>
            <a:r>
              <a:rPr lang="en-US" dirty="0" err="1"/>
              <a:t>Keras</a:t>
            </a:r>
            <a:r>
              <a:rPr lang="en-US" dirty="0"/>
              <a:t> </a:t>
            </a:r>
            <a:br>
              <a:rPr lang="en-US" dirty="0"/>
            </a:br>
            <a:r>
              <a:rPr lang="en-US" dirty="0"/>
              <a:t>and basics of </a:t>
            </a:r>
            <a:br>
              <a:rPr lang="en-US" dirty="0"/>
            </a:br>
            <a:r>
              <a:rPr lang="en-US" dirty="0"/>
              <a:t>Deep Learning</a:t>
            </a:r>
            <a:endParaRPr lang="ru-RU" dirty="0"/>
          </a:p>
        </p:txBody>
      </p:sp>
    </p:spTree>
    <p:extLst>
      <p:ext uri="{BB962C8B-B14F-4D97-AF65-F5344CB8AC3E}">
        <p14:creationId xmlns:p14="http://schemas.microsoft.com/office/powerpoint/2010/main" val="2785871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ECC505-C0BB-4314-B751-3DE2C8D07A7E}"/>
              </a:ext>
            </a:extLst>
          </p:cNvPr>
          <p:cNvSpPr>
            <a:spLocks noGrp="1"/>
          </p:cNvSpPr>
          <p:nvPr>
            <p:ph type="title"/>
          </p:nvPr>
        </p:nvSpPr>
        <p:spPr/>
        <p:txBody>
          <a:bodyPr/>
          <a:lstStyle/>
          <a:p>
            <a:r>
              <a:rPr lang="en-US" dirty="0"/>
              <a:t>Plotting training and validation loss</a:t>
            </a:r>
            <a:endParaRPr lang="ru-RU" dirty="0"/>
          </a:p>
        </p:txBody>
      </p:sp>
      <p:pic>
        <p:nvPicPr>
          <p:cNvPr id="4" name="Рисунок 3">
            <a:extLst>
              <a:ext uri="{FF2B5EF4-FFF2-40B4-BE49-F238E27FC236}">
                <a16:creationId xmlns:a16="http://schemas.microsoft.com/office/drawing/2014/main" id="{43363A0B-65FD-4E23-814C-92C99F882394}"/>
              </a:ext>
            </a:extLst>
          </p:cNvPr>
          <p:cNvPicPr>
            <a:picLocks noChangeAspect="1"/>
          </p:cNvPicPr>
          <p:nvPr/>
        </p:nvPicPr>
        <p:blipFill>
          <a:blip r:embed="rId2"/>
          <a:stretch>
            <a:fillRect/>
          </a:stretch>
        </p:blipFill>
        <p:spPr>
          <a:xfrm>
            <a:off x="3589837" y="1964053"/>
            <a:ext cx="8515350" cy="3362325"/>
          </a:xfrm>
          <a:prstGeom prst="rect">
            <a:avLst/>
          </a:prstGeom>
        </p:spPr>
      </p:pic>
      <p:pic>
        <p:nvPicPr>
          <p:cNvPr id="5" name="Рисунок 4">
            <a:extLst>
              <a:ext uri="{FF2B5EF4-FFF2-40B4-BE49-F238E27FC236}">
                <a16:creationId xmlns:a16="http://schemas.microsoft.com/office/drawing/2014/main" id="{12755E68-895C-4695-949E-1A53E13FF267}"/>
              </a:ext>
            </a:extLst>
          </p:cNvPr>
          <p:cNvPicPr>
            <a:picLocks noChangeAspect="1"/>
          </p:cNvPicPr>
          <p:nvPr/>
        </p:nvPicPr>
        <p:blipFill>
          <a:blip r:embed="rId3"/>
          <a:stretch>
            <a:fillRect/>
          </a:stretch>
        </p:blipFill>
        <p:spPr>
          <a:xfrm>
            <a:off x="86813" y="2441528"/>
            <a:ext cx="3313244" cy="2407376"/>
          </a:xfrm>
          <a:prstGeom prst="rect">
            <a:avLst/>
          </a:prstGeom>
        </p:spPr>
      </p:pic>
    </p:spTree>
    <p:extLst>
      <p:ext uri="{BB962C8B-B14F-4D97-AF65-F5344CB8AC3E}">
        <p14:creationId xmlns:p14="http://schemas.microsoft.com/office/powerpoint/2010/main" val="103105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D54F23-8E2B-45DC-9348-F22D685704DD}"/>
              </a:ext>
            </a:extLst>
          </p:cNvPr>
          <p:cNvSpPr>
            <a:spLocks noGrp="1"/>
          </p:cNvSpPr>
          <p:nvPr>
            <p:ph type="title"/>
          </p:nvPr>
        </p:nvSpPr>
        <p:spPr/>
        <p:txBody>
          <a:bodyPr/>
          <a:lstStyle/>
          <a:p>
            <a:r>
              <a:rPr lang="en-US" dirty="0"/>
              <a:t>Training and validation accuracy</a:t>
            </a:r>
            <a:endParaRPr lang="ru-RU" dirty="0"/>
          </a:p>
        </p:txBody>
      </p:sp>
      <p:pic>
        <p:nvPicPr>
          <p:cNvPr id="4" name="Рисунок 3">
            <a:extLst>
              <a:ext uri="{FF2B5EF4-FFF2-40B4-BE49-F238E27FC236}">
                <a16:creationId xmlns:a16="http://schemas.microsoft.com/office/drawing/2014/main" id="{B2B10418-6991-4F17-87F3-D4E4E427B837}"/>
              </a:ext>
            </a:extLst>
          </p:cNvPr>
          <p:cNvPicPr>
            <a:picLocks noChangeAspect="1"/>
          </p:cNvPicPr>
          <p:nvPr/>
        </p:nvPicPr>
        <p:blipFill>
          <a:blip r:embed="rId2"/>
          <a:stretch>
            <a:fillRect/>
          </a:stretch>
        </p:blipFill>
        <p:spPr>
          <a:xfrm>
            <a:off x="5526677" y="2418397"/>
            <a:ext cx="6172200" cy="2752725"/>
          </a:xfrm>
          <a:prstGeom prst="rect">
            <a:avLst/>
          </a:prstGeom>
        </p:spPr>
      </p:pic>
      <p:pic>
        <p:nvPicPr>
          <p:cNvPr id="5" name="Рисунок 4">
            <a:extLst>
              <a:ext uri="{FF2B5EF4-FFF2-40B4-BE49-F238E27FC236}">
                <a16:creationId xmlns:a16="http://schemas.microsoft.com/office/drawing/2014/main" id="{0FFDAC6D-26CC-4C90-BC2E-CFE88F32E1E3}"/>
              </a:ext>
            </a:extLst>
          </p:cNvPr>
          <p:cNvPicPr>
            <a:picLocks noChangeAspect="1"/>
          </p:cNvPicPr>
          <p:nvPr/>
        </p:nvPicPr>
        <p:blipFill>
          <a:blip r:embed="rId3"/>
          <a:stretch>
            <a:fillRect/>
          </a:stretch>
        </p:blipFill>
        <p:spPr>
          <a:xfrm>
            <a:off x="92256" y="1851932"/>
            <a:ext cx="5162550" cy="3676650"/>
          </a:xfrm>
          <a:prstGeom prst="rect">
            <a:avLst/>
          </a:prstGeom>
        </p:spPr>
      </p:pic>
    </p:spTree>
    <p:extLst>
      <p:ext uri="{BB962C8B-B14F-4D97-AF65-F5344CB8AC3E}">
        <p14:creationId xmlns:p14="http://schemas.microsoft.com/office/powerpoint/2010/main" val="16563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7AD53A-24BD-41CB-883E-A949AE6EB40F}"/>
              </a:ext>
            </a:extLst>
          </p:cNvPr>
          <p:cNvSpPr>
            <a:spLocks noGrp="1"/>
          </p:cNvSpPr>
          <p:nvPr>
            <p:ph type="title"/>
          </p:nvPr>
        </p:nvSpPr>
        <p:spPr/>
        <p:txBody>
          <a:bodyPr/>
          <a:lstStyle/>
          <a:p>
            <a:r>
              <a:rPr lang="en-US" dirty="0"/>
              <a:t>K-fold cross-validation</a:t>
            </a:r>
            <a:endParaRPr lang="ru-RU" dirty="0"/>
          </a:p>
        </p:txBody>
      </p:sp>
      <p:pic>
        <p:nvPicPr>
          <p:cNvPr id="4" name="Рисунок 3">
            <a:extLst>
              <a:ext uri="{FF2B5EF4-FFF2-40B4-BE49-F238E27FC236}">
                <a16:creationId xmlns:a16="http://schemas.microsoft.com/office/drawing/2014/main" id="{48685EEC-9AD0-43A4-A205-E7BDC234C610}"/>
              </a:ext>
            </a:extLst>
          </p:cNvPr>
          <p:cNvPicPr>
            <a:picLocks noChangeAspect="1"/>
          </p:cNvPicPr>
          <p:nvPr/>
        </p:nvPicPr>
        <p:blipFill>
          <a:blip r:embed="rId2"/>
          <a:stretch>
            <a:fillRect/>
          </a:stretch>
        </p:blipFill>
        <p:spPr>
          <a:xfrm>
            <a:off x="2466975" y="1857375"/>
            <a:ext cx="7258050" cy="3143250"/>
          </a:xfrm>
          <a:prstGeom prst="rect">
            <a:avLst/>
          </a:prstGeom>
        </p:spPr>
      </p:pic>
      <p:sp>
        <p:nvSpPr>
          <p:cNvPr id="5" name="TextBox 4">
            <a:extLst>
              <a:ext uri="{FF2B5EF4-FFF2-40B4-BE49-F238E27FC236}">
                <a16:creationId xmlns:a16="http://schemas.microsoft.com/office/drawing/2014/main" id="{8F94D3F1-BDDB-4B6F-8276-9DFC8C6C3117}"/>
              </a:ext>
            </a:extLst>
          </p:cNvPr>
          <p:cNvSpPr txBox="1"/>
          <p:nvPr/>
        </p:nvSpPr>
        <p:spPr>
          <a:xfrm>
            <a:off x="1175657" y="5878286"/>
            <a:ext cx="2910284" cy="369332"/>
          </a:xfrm>
          <a:prstGeom prst="rect">
            <a:avLst/>
          </a:prstGeom>
          <a:noFill/>
        </p:spPr>
        <p:txBody>
          <a:bodyPr wrap="none" rtlCol="0">
            <a:spAutoFit/>
          </a:bodyPr>
          <a:lstStyle/>
          <a:p>
            <a:r>
              <a:rPr lang="en-US" dirty="0"/>
              <a:t>Example: regression problem</a:t>
            </a:r>
            <a:endParaRPr lang="ru-RU" dirty="0"/>
          </a:p>
        </p:txBody>
      </p:sp>
    </p:spTree>
    <p:extLst>
      <p:ext uri="{BB962C8B-B14F-4D97-AF65-F5344CB8AC3E}">
        <p14:creationId xmlns:p14="http://schemas.microsoft.com/office/powerpoint/2010/main" val="99429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C50A1F-98A3-459B-ACCD-E35D41612DDA}"/>
              </a:ext>
            </a:extLst>
          </p:cNvPr>
          <p:cNvSpPr>
            <a:spLocks noGrp="1"/>
          </p:cNvSpPr>
          <p:nvPr>
            <p:ph type="title"/>
          </p:nvPr>
        </p:nvSpPr>
        <p:spPr/>
        <p:txBody>
          <a:bodyPr/>
          <a:lstStyle/>
          <a:p>
            <a:r>
              <a:rPr lang="en-US" dirty="0"/>
              <a:t>Data preprocessing</a:t>
            </a:r>
            <a:endParaRPr lang="ru-RU" dirty="0"/>
          </a:p>
        </p:txBody>
      </p:sp>
      <p:sp>
        <p:nvSpPr>
          <p:cNvPr id="3" name="Объект 2">
            <a:extLst>
              <a:ext uri="{FF2B5EF4-FFF2-40B4-BE49-F238E27FC236}">
                <a16:creationId xmlns:a16="http://schemas.microsoft.com/office/drawing/2014/main" id="{DF96DB09-7109-40A4-9E48-92B4A7382F42}"/>
              </a:ext>
            </a:extLst>
          </p:cNvPr>
          <p:cNvSpPr>
            <a:spLocks noGrp="1"/>
          </p:cNvSpPr>
          <p:nvPr>
            <p:ph idx="1"/>
          </p:nvPr>
        </p:nvSpPr>
        <p:spPr/>
        <p:txBody>
          <a:bodyPr/>
          <a:lstStyle/>
          <a:p>
            <a:r>
              <a:rPr lang="en-US" dirty="0"/>
              <a:t>Vectorization</a:t>
            </a:r>
          </a:p>
          <a:p>
            <a:r>
              <a:rPr lang="en-US" dirty="0"/>
              <a:t>Normalization</a:t>
            </a:r>
          </a:p>
          <a:p>
            <a:r>
              <a:rPr lang="en-US" dirty="0"/>
              <a:t>Handling missing values (</a:t>
            </a:r>
            <a:r>
              <a:rPr lang="en-US" dirty="0" err="1"/>
              <a:t>skikit</a:t>
            </a:r>
            <a:r>
              <a:rPr lang="en-US" dirty="0"/>
              <a:t> Imputer class)</a:t>
            </a:r>
          </a:p>
          <a:p>
            <a:r>
              <a:rPr lang="en-US" dirty="0"/>
              <a:t>Data </a:t>
            </a:r>
            <a:r>
              <a:rPr lang="en-US" dirty="0" err="1"/>
              <a:t>augumentation</a:t>
            </a:r>
            <a:endParaRPr lang="ru-RU" dirty="0"/>
          </a:p>
        </p:txBody>
      </p:sp>
      <mc:AlternateContent xmlns:mc="http://schemas.openxmlformats.org/markup-compatibility/2006" xmlns:p14="http://schemas.microsoft.com/office/powerpoint/2010/main">
        <mc:Choice Requires="p14">
          <p:contentPart p14:bwMode="auto" r:id="rId2">
            <p14:nvContentPartPr>
              <p14:cNvPr id="6" name="Рукописный ввод 5">
                <a:extLst>
                  <a:ext uri="{FF2B5EF4-FFF2-40B4-BE49-F238E27FC236}">
                    <a16:creationId xmlns:a16="http://schemas.microsoft.com/office/drawing/2014/main" id="{3E92AB39-E17D-40E1-9A7F-2600725E58DF}"/>
                  </a:ext>
                </a:extLst>
              </p14:cNvPr>
              <p14:cNvContentPartPr/>
              <p14:nvPr/>
            </p14:nvContentPartPr>
            <p14:xfrm>
              <a:off x="3842305" y="1413156"/>
              <a:ext cx="18720" cy="37440"/>
            </p14:xfrm>
          </p:contentPart>
        </mc:Choice>
        <mc:Fallback xmlns="">
          <p:pic>
            <p:nvPicPr>
              <p:cNvPr id="6" name="Рукописный ввод 5">
                <a:extLst>
                  <a:ext uri="{FF2B5EF4-FFF2-40B4-BE49-F238E27FC236}">
                    <a16:creationId xmlns:a16="http://schemas.microsoft.com/office/drawing/2014/main" id="{3E92AB39-E17D-40E1-9A7F-2600725E58DF}"/>
                  </a:ext>
                </a:extLst>
              </p:cNvPr>
              <p:cNvPicPr/>
              <p:nvPr/>
            </p:nvPicPr>
            <p:blipFill>
              <a:blip r:embed="rId5"/>
              <a:stretch>
                <a:fillRect/>
              </a:stretch>
            </p:blipFill>
            <p:spPr>
              <a:xfrm>
                <a:off x="3833305" y="1404156"/>
                <a:ext cx="36360" cy="55080"/>
              </a:xfrm>
              <a:prstGeom prst="rect">
                <a:avLst/>
              </a:prstGeom>
            </p:spPr>
          </p:pic>
        </mc:Fallback>
      </mc:AlternateContent>
    </p:spTree>
    <p:extLst>
      <p:ext uri="{BB962C8B-B14F-4D97-AF65-F5344CB8AC3E}">
        <p14:creationId xmlns:p14="http://schemas.microsoft.com/office/powerpoint/2010/main" val="39522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040DDD-B5FD-4379-9924-2B314E68A1CE}"/>
              </a:ext>
            </a:extLst>
          </p:cNvPr>
          <p:cNvSpPr>
            <a:spLocks noGrp="1"/>
          </p:cNvSpPr>
          <p:nvPr>
            <p:ph type="title"/>
          </p:nvPr>
        </p:nvSpPr>
        <p:spPr/>
        <p:txBody>
          <a:bodyPr/>
          <a:lstStyle/>
          <a:p>
            <a:r>
              <a:rPr lang="en-US" dirty="0"/>
              <a:t>Data preprocessing. Vectorization</a:t>
            </a:r>
            <a:endParaRPr lang="ru-RU" dirty="0"/>
          </a:p>
        </p:txBody>
      </p:sp>
      <p:sp>
        <p:nvSpPr>
          <p:cNvPr id="3" name="Объект 2">
            <a:extLst>
              <a:ext uri="{FF2B5EF4-FFF2-40B4-BE49-F238E27FC236}">
                <a16:creationId xmlns:a16="http://schemas.microsoft.com/office/drawing/2014/main" id="{D27D1F7A-2E8E-4F1A-8903-939E0128FE14}"/>
              </a:ext>
            </a:extLst>
          </p:cNvPr>
          <p:cNvSpPr>
            <a:spLocks noGrp="1"/>
          </p:cNvSpPr>
          <p:nvPr>
            <p:ph idx="1"/>
          </p:nvPr>
        </p:nvSpPr>
        <p:spPr/>
        <p:txBody>
          <a:bodyPr>
            <a:normAutofit/>
          </a:bodyPr>
          <a:lstStyle/>
          <a:p>
            <a:r>
              <a:rPr lang="en-US" dirty="0"/>
              <a:t>All inputs and targets in a neural network must be tensors of floating-point data (or, in specific cases, tensors of integers). Whatever data you need to process—sound, images, text—you must first turn into tensors, a step called </a:t>
            </a:r>
            <a:r>
              <a:rPr lang="en-US" i="1" dirty="0"/>
              <a:t>data vectorization</a:t>
            </a:r>
            <a:r>
              <a:rPr lang="en-US" dirty="0"/>
              <a:t>. </a:t>
            </a:r>
          </a:p>
          <a:p>
            <a:r>
              <a:rPr lang="en-US" dirty="0"/>
              <a:t>Example: one-hot-encoding, word2vec</a:t>
            </a:r>
            <a:endParaRPr lang="ru-RU" dirty="0"/>
          </a:p>
        </p:txBody>
      </p:sp>
      <mc:AlternateContent xmlns:mc="http://schemas.openxmlformats.org/markup-compatibility/2006" xmlns:p14="http://schemas.microsoft.com/office/powerpoint/2010/main">
        <mc:Choice Requires="p14">
          <p:contentPart p14:bwMode="auto" r:id="rId2">
            <p14:nvContentPartPr>
              <p14:cNvPr id="4" name="Рукописный ввод 3">
                <a:extLst>
                  <a:ext uri="{FF2B5EF4-FFF2-40B4-BE49-F238E27FC236}">
                    <a16:creationId xmlns:a16="http://schemas.microsoft.com/office/drawing/2014/main" id="{F907B597-D2C8-4C9B-87C9-6C79FDE3AFF3}"/>
                  </a:ext>
                </a:extLst>
              </p14:cNvPr>
              <p14:cNvContentPartPr/>
              <p14:nvPr/>
            </p14:nvContentPartPr>
            <p14:xfrm>
              <a:off x="8007865" y="2521236"/>
              <a:ext cx="813240" cy="73440"/>
            </p14:xfrm>
          </p:contentPart>
        </mc:Choice>
        <mc:Fallback xmlns="">
          <p:pic>
            <p:nvPicPr>
              <p:cNvPr id="4" name="Рукописный ввод 3">
                <a:extLst>
                  <a:ext uri="{FF2B5EF4-FFF2-40B4-BE49-F238E27FC236}">
                    <a16:creationId xmlns:a16="http://schemas.microsoft.com/office/drawing/2014/main" id="{F907B597-D2C8-4C9B-87C9-6C79FDE3AFF3}"/>
                  </a:ext>
                </a:extLst>
              </p:cNvPr>
              <p:cNvPicPr/>
              <p:nvPr/>
            </p:nvPicPr>
            <p:blipFill>
              <a:blip r:embed="rId3"/>
              <a:stretch>
                <a:fillRect/>
              </a:stretch>
            </p:blipFill>
            <p:spPr>
              <a:xfrm>
                <a:off x="7998865" y="2512236"/>
                <a:ext cx="830880" cy="91080"/>
              </a:xfrm>
              <a:prstGeom prst="rect">
                <a:avLst/>
              </a:prstGeom>
            </p:spPr>
          </p:pic>
        </mc:Fallback>
      </mc:AlternateContent>
    </p:spTree>
    <p:extLst>
      <p:ext uri="{BB962C8B-B14F-4D97-AF65-F5344CB8AC3E}">
        <p14:creationId xmlns:p14="http://schemas.microsoft.com/office/powerpoint/2010/main" val="10293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B0A7A7-368C-414A-A6AB-F3FB704DC72A}"/>
              </a:ext>
            </a:extLst>
          </p:cNvPr>
          <p:cNvSpPr>
            <a:spLocks noGrp="1"/>
          </p:cNvSpPr>
          <p:nvPr>
            <p:ph type="title"/>
          </p:nvPr>
        </p:nvSpPr>
        <p:spPr/>
        <p:txBody>
          <a:bodyPr/>
          <a:lstStyle/>
          <a:p>
            <a:r>
              <a:rPr lang="en-US" dirty="0"/>
              <a:t>Data preprocessing. Value normalization</a:t>
            </a:r>
            <a:endParaRPr lang="ru-RU" dirty="0"/>
          </a:p>
        </p:txBody>
      </p:sp>
      <p:sp>
        <p:nvSpPr>
          <p:cNvPr id="3" name="Объект 2">
            <a:extLst>
              <a:ext uri="{FF2B5EF4-FFF2-40B4-BE49-F238E27FC236}">
                <a16:creationId xmlns:a16="http://schemas.microsoft.com/office/drawing/2014/main" id="{B31505B8-2CC4-4A99-81C3-F1EFBE361809}"/>
              </a:ext>
            </a:extLst>
          </p:cNvPr>
          <p:cNvSpPr>
            <a:spLocks noGrp="1"/>
          </p:cNvSpPr>
          <p:nvPr>
            <p:ph idx="1"/>
          </p:nvPr>
        </p:nvSpPr>
        <p:spPr/>
        <p:txBody>
          <a:bodyPr>
            <a:normAutofit/>
          </a:bodyPr>
          <a:lstStyle/>
          <a:p>
            <a:r>
              <a:rPr lang="en-US" dirty="0"/>
              <a:t>You have to normalize each feature independently so that it had a standard deviation of 1 and a mean of 0.</a:t>
            </a:r>
          </a:p>
          <a:p>
            <a:r>
              <a:rPr lang="en-US" dirty="0"/>
              <a:t>In general, it isn’t safe to feed into a neural network data that takes relatively large values  (for example, multidigit integers, which are much larger than the initial values taken by the weights of a network) or data that is heterogeneous (for example, data where one feature is in the range 0–1 and another is in the range 100–200). Doing so can trigger large gradient updates that will prevent the network from converging. To make learning easier for your network, your data should have the following characteristics:</a:t>
            </a:r>
          </a:p>
          <a:p>
            <a:pPr lvl="1"/>
            <a:r>
              <a:rPr lang="en-US" i="1" dirty="0"/>
              <a:t>Take small values</a:t>
            </a:r>
            <a:r>
              <a:rPr lang="en-US" dirty="0"/>
              <a:t>—Typically, most values should be in the 0–1 range.</a:t>
            </a:r>
          </a:p>
          <a:p>
            <a:pPr lvl="1"/>
            <a:r>
              <a:rPr lang="en-US" i="1" dirty="0"/>
              <a:t>Be homogenous</a:t>
            </a:r>
            <a:r>
              <a:rPr lang="en-US" dirty="0"/>
              <a:t>—That is, all features should take values in roughly the same range.</a:t>
            </a:r>
            <a:endParaRPr lang="ru-RU" dirty="0"/>
          </a:p>
        </p:txBody>
      </p:sp>
      <p:pic>
        <p:nvPicPr>
          <p:cNvPr id="4" name="Рисунок 3">
            <a:extLst>
              <a:ext uri="{FF2B5EF4-FFF2-40B4-BE49-F238E27FC236}">
                <a16:creationId xmlns:a16="http://schemas.microsoft.com/office/drawing/2014/main" id="{529ADA88-4444-4109-8D11-5487178FD217}"/>
              </a:ext>
            </a:extLst>
          </p:cNvPr>
          <p:cNvPicPr>
            <a:picLocks noChangeAspect="1"/>
          </p:cNvPicPr>
          <p:nvPr/>
        </p:nvPicPr>
        <p:blipFill>
          <a:blip r:embed="rId2"/>
          <a:stretch>
            <a:fillRect/>
          </a:stretch>
        </p:blipFill>
        <p:spPr>
          <a:xfrm>
            <a:off x="2284639" y="5935662"/>
            <a:ext cx="7448550" cy="752475"/>
          </a:xfrm>
          <a:prstGeom prst="rect">
            <a:avLst/>
          </a:prstGeom>
        </p:spPr>
      </p:pic>
    </p:spTree>
    <p:extLst>
      <p:ext uri="{BB962C8B-B14F-4D97-AF65-F5344CB8AC3E}">
        <p14:creationId xmlns:p14="http://schemas.microsoft.com/office/powerpoint/2010/main" val="362666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456289-F44F-430E-A18E-0988B7D49A60}"/>
              </a:ext>
            </a:extLst>
          </p:cNvPr>
          <p:cNvSpPr>
            <a:spLocks noGrp="1"/>
          </p:cNvSpPr>
          <p:nvPr>
            <p:ph type="title"/>
          </p:nvPr>
        </p:nvSpPr>
        <p:spPr/>
        <p:txBody>
          <a:bodyPr/>
          <a:lstStyle/>
          <a:p>
            <a:r>
              <a:rPr lang="en-US" dirty="0"/>
              <a:t>Data preprocessing. Missing values</a:t>
            </a:r>
            <a:endParaRPr lang="ru-RU" dirty="0"/>
          </a:p>
        </p:txBody>
      </p:sp>
      <p:sp>
        <p:nvSpPr>
          <p:cNvPr id="3" name="Объект 2">
            <a:extLst>
              <a:ext uri="{FF2B5EF4-FFF2-40B4-BE49-F238E27FC236}">
                <a16:creationId xmlns:a16="http://schemas.microsoft.com/office/drawing/2014/main" id="{FD2257AE-1A79-49D4-BCEE-41D26861E64C}"/>
              </a:ext>
            </a:extLst>
          </p:cNvPr>
          <p:cNvSpPr>
            <a:spLocks noGrp="1"/>
          </p:cNvSpPr>
          <p:nvPr>
            <p:ph idx="1"/>
          </p:nvPr>
        </p:nvSpPr>
        <p:spPr>
          <a:xfrm>
            <a:off x="838200" y="1825625"/>
            <a:ext cx="10515600" cy="1683929"/>
          </a:xfrm>
        </p:spPr>
        <p:txBody>
          <a:bodyPr/>
          <a:lstStyle/>
          <a:p>
            <a:pPr algn="just"/>
            <a:r>
              <a:rPr lang="en-US" dirty="0"/>
              <a:t>In general, with neural networks, it’s safe to input missing values as 0, with the condition that 0 isn’t already a meaningful value. The network will learn from exposure to the data that the value 0 means </a:t>
            </a:r>
            <a:r>
              <a:rPr lang="en-US" i="1" dirty="0"/>
              <a:t>missing data </a:t>
            </a:r>
            <a:r>
              <a:rPr lang="en-US" dirty="0"/>
              <a:t>and will start ignoring the value.</a:t>
            </a:r>
          </a:p>
          <a:p>
            <a:pPr algn="just"/>
            <a:endParaRPr lang="ru-RU" dirty="0"/>
          </a:p>
        </p:txBody>
      </p:sp>
      <p:sp>
        <p:nvSpPr>
          <p:cNvPr id="4" name="TextBox 3">
            <a:extLst>
              <a:ext uri="{FF2B5EF4-FFF2-40B4-BE49-F238E27FC236}">
                <a16:creationId xmlns:a16="http://schemas.microsoft.com/office/drawing/2014/main" id="{8AFEE262-2EE3-4731-89F2-20F18434744B}"/>
              </a:ext>
            </a:extLst>
          </p:cNvPr>
          <p:cNvSpPr txBox="1"/>
          <p:nvPr/>
        </p:nvSpPr>
        <p:spPr>
          <a:xfrm>
            <a:off x="1156933" y="4555889"/>
            <a:ext cx="10061013" cy="120032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Note that if you’re expecting missing values in the test data, but the network was trained on data without any missing values, the network won’t have learned to ignore missing values! In this situation, you should artificially generate training samples with missing entries: copy some training samples several times, and drop some of the features that you expect are likely to be missing in the test data.</a:t>
            </a:r>
            <a:endParaRPr lang="ru-RU" b="1" dirty="0">
              <a:ln/>
              <a:solidFill>
                <a:schemeClr val="accent3"/>
              </a:solidFill>
            </a:endParaRPr>
          </a:p>
        </p:txBody>
      </p:sp>
    </p:spTree>
    <p:extLst>
      <p:ext uri="{BB962C8B-B14F-4D97-AF65-F5344CB8AC3E}">
        <p14:creationId xmlns:p14="http://schemas.microsoft.com/office/powerpoint/2010/main" val="305140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113E21-0D51-4660-88E5-B053DE8EA290}"/>
              </a:ext>
            </a:extLst>
          </p:cNvPr>
          <p:cNvSpPr>
            <a:spLocks noGrp="1"/>
          </p:cNvSpPr>
          <p:nvPr>
            <p:ph type="title"/>
          </p:nvPr>
        </p:nvSpPr>
        <p:spPr/>
        <p:txBody>
          <a:bodyPr/>
          <a:lstStyle/>
          <a:p>
            <a:r>
              <a:rPr lang="en-US" dirty="0"/>
              <a:t>Feature engineering</a:t>
            </a:r>
            <a:endParaRPr lang="ru-RU" dirty="0"/>
          </a:p>
        </p:txBody>
      </p:sp>
      <p:sp>
        <p:nvSpPr>
          <p:cNvPr id="3" name="Объект 2">
            <a:extLst>
              <a:ext uri="{FF2B5EF4-FFF2-40B4-BE49-F238E27FC236}">
                <a16:creationId xmlns:a16="http://schemas.microsoft.com/office/drawing/2014/main" id="{3C70D436-DA1B-4447-9D14-0E7D17857FFF}"/>
              </a:ext>
            </a:extLst>
          </p:cNvPr>
          <p:cNvSpPr>
            <a:spLocks noGrp="1"/>
          </p:cNvSpPr>
          <p:nvPr>
            <p:ph idx="1"/>
          </p:nvPr>
        </p:nvSpPr>
        <p:spPr>
          <a:xfrm>
            <a:off x="838200" y="1825625"/>
            <a:ext cx="5562600" cy="4351338"/>
          </a:xfrm>
        </p:spPr>
        <p:txBody>
          <a:bodyPr/>
          <a:lstStyle/>
          <a:p>
            <a:r>
              <a:rPr lang="en-US" i="1" dirty="0"/>
              <a:t>Feature engineering </a:t>
            </a:r>
            <a:r>
              <a:rPr lang="en-US" dirty="0"/>
              <a:t>is the process of using your own knowledge about the data and about the machine-learning algorithm at hand to make the algorithm work better by applying hardcoded (</a:t>
            </a:r>
            <a:r>
              <a:rPr lang="en-US" dirty="0" err="1"/>
              <a:t>nonlearned</a:t>
            </a:r>
            <a:r>
              <a:rPr lang="en-US" dirty="0"/>
              <a:t>) transformations to the data before it goes into the model:</a:t>
            </a:r>
          </a:p>
          <a:p>
            <a:pPr lvl="1"/>
            <a:r>
              <a:rPr lang="en-US" dirty="0"/>
              <a:t>More elegant solution</a:t>
            </a:r>
          </a:p>
          <a:p>
            <a:pPr lvl="1"/>
            <a:r>
              <a:rPr lang="en-US" dirty="0"/>
              <a:t>Far less data</a:t>
            </a:r>
            <a:endParaRPr lang="ru-RU" dirty="0"/>
          </a:p>
        </p:txBody>
      </p:sp>
      <p:pic>
        <p:nvPicPr>
          <p:cNvPr id="4" name="Рисунок 3">
            <a:extLst>
              <a:ext uri="{FF2B5EF4-FFF2-40B4-BE49-F238E27FC236}">
                <a16:creationId xmlns:a16="http://schemas.microsoft.com/office/drawing/2014/main" id="{01CD6BD2-3BC1-4400-A361-1EEBF0245CE1}"/>
              </a:ext>
            </a:extLst>
          </p:cNvPr>
          <p:cNvPicPr>
            <a:picLocks noChangeAspect="1"/>
          </p:cNvPicPr>
          <p:nvPr/>
        </p:nvPicPr>
        <p:blipFill>
          <a:blip r:embed="rId2"/>
          <a:stretch>
            <a:fillRect/>
          </a:stretch>
        </p:blipFill>
        <p:spPr>
          <a:xfrm>
            <a:off x="6612636" y="1179385"/>
            <a:ext cx="5257800" cy="4810125"/>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Рукописный ввод 9">
                <a:extLst>
                  <a:ext uri="{FF2B5EF4-FFF2-40B4-BE49-F238E27FC236}">
                    <a16:creationId xmlns:a16="http://schemas.microsoft.com/office/drawing/2014/main" id="{27053F45-AEE8-4333-ACF2-2E3AD99ADC93}"/>
                  </a:ext>
                </a:extLst>
              </p14:cNvPr>
              <p14:cNvContentPartPr/>
              <p14:nvPr/>
            </p14:nvContentPartPr>
            <p14:xfrm>
              <a:off x="9466945" y="3777636"/>
              <a:ext cx="360" cy="18720"/>
            </p14:xfrm>
          </p:contentPart>
        </mc:Choice>
        <mc:Fallback xmlns="">
          <p:pic>
            <p:nvPicPr>
              <p:cNvPr id="10" name="Рукописный ввод 9">
                <a:extLst>
                  <a:ext uri="{FF2B5EF4-FFF2-40B4-BE49-F238E27FC236}">
                    <a16:creationId xmlns:a16="http://schemas.microsoft.com/office/drawing/2014/main" id="{27053F45-AEE8-4333-ACF2-2E3AD99ADC93}"/>
                  </a:ext>
                </a:extLst>
              </p:cNvPr>
              <p:cNvPicPr/>
              <p:nvPr/>
            </p:nvPicPr>
            <p:blipFill>
              <a:blip r:embed="rId4"/>
              <a:stretch>
                <a:fillRect/>
              </a:stretch>
            </p:blipFill>
            <p:spPr>
              <a:xfrm>
                <a:off x="9458305" y="3768636"/>
                <a:ext cx="18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Рукописный ввод 10">
                <a:extLst>
                  <a:ext uri="{FF2B5EF4-FFF2-40B4-BE49-F238E27FC236}">
                    <a16:creationId xmlns:a16="http://schemas.microsoft.com/office/drawing/2014/main" id="{047E7FEA-67DA-4ABE-A58E-53B73D6D710E}"/>
                  </a:ext>
                </a:extLst>
              </p14:cNvPr>
              <p14:cNvContentPartPr/>
              <p14:nvPr/>
            </p14:nvContentPartPr>
            <p14:xfrm>
              <a:off x="9522385" y="4054476"/>
              <a:ext cx="9720" cy="9720"/>
            </p14:xfrm>
          </p:contentPart>
        </mc:Choice>
        <mc:Fallback xmlns="">
          <p:pic>
            <p:nvPicPr>
              <p:cNvPr id="11" name="Рукописный ввод 10">
                <a:extLst>
                  <a:ext uri="{FF2B5EF4-FFF2-40B4-BE49-F238E27FC236}">
                    <a16:creationId xmlns:a16="http://schemas.microsoft.com/office/drawing/2014/main" id="{047E7FEA-67DA-4ABE-A58E-53B73D6D710E}"/>
                  </a:ext>
                </a:extLst>
              </p:cNvPr>
              <p:cNvPicPr/>
              <p:nvPr/>
            </p:nvPicPr>
            <p:blipFill>
              <a:blip r:embed="rId6"/>
              <a:stretch>
                <a:fillRect/>
              </a:stretch>
            </p:blipFill>
            <p:spPr>
              <a:xfrm>
                <a:off x="9513745" y="4045836"/>
                <a:ext cx="2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укописный ввод 11">
                <a:extLst>
                  <a:ext uri="{FF2B5EF4-FFF2-40B4-BE49-F238E27FC236}">
                    <a16:creationId xmlns:a16="http://schemas.microsoft.com/office/drawing/2014/main" id="{0291F2FB-FCEF-4808-A8B2-63ED54C094D6}"/>
                  </a:ext>
                </a:extLst>
              </p14:cNvPr>
              <p14:cNvContentPartPr/>
              <p14:nvPr/>
            </p14:nvContentPartPr>
            <p14:xfrm>
              <a:off x="9522385" y="4257876"/>
              <a:ext cx="9720" cy="9720"/>
            </p14:xfrm>
          </p:contentPart>
        </mc:Choice>
        <mc:Fallback xmlns="">
          <p:pic>
            <p:nvPicPr>
              <p:cNvPr id="12" name="Рукописный ввод 11">
                <a:extLst>
                  <a:ext uri="{FF2B5EF4-FFF2-40B4-BE49-F238E27FC236}">
                    <a16:creationId xmlns:a16="http://schemas.microsoft.com/office/drawing/2014/main" id="{0291F2FB-FCEF-4808-A8B2-63ED54C094D6}"/>
                  </a:ext>
                </a:extLst>
              </p:cNvPr>
              <p:cNvPicPr/>
              <p:nvPr/>
            </p:nvPicPr>
            <p:blipFill>
              <a:blip r:embed="rId8"/>
              <a:stretch>
                <a:fillRect/>
              </a:stretch>
            </p:blipFill>
            <p:spPr>
              <a:xfrm>
                <a:off x="9513745" y="4248876"/>
                <a:ext cx="27360" cy="27360"/>
              </a:xfrm>
              <a:prstGeom prst="rect">
                <a:avLst/>
              </a:prstGeom>
            </p:spPr>
          </p:pic>
        </mc:Fallback>
      </mc:AlternateContent>
    </p:spTree>
    <p:extLst>
      <p:ext uri="{BB962C8B-B14F-4D97-AF65-F5344CB8AC3E}">
        <p14:creationId xmlns:p14="http://schemas.microsoft.com/office/powerpoint/2010/main" val="341746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1DA251-2FD3-41B9-AAB2-4BCAB75DB181}"/>
              </a:ext>
            </a:extLst>
          </p:cNvPr>
          <p:cNvSpPr>
            <a:spLocks noGrp="1"/>
          </p:cNvSpPr>
          <p:nvPr>
            <p:ph type="title"/>
          </p:nvPr>
        </p:nvSpPr>
        <p:spPr/>
        <p:txBody>
          <a:bodyPr/>
          <a:lstStyle/>
          <a:p>
            <a:r>
              <a:rPr lang="en-US" dirty="0"/>
              <a:t>Overfitting avoidance</a:t>
            </a:r>
            <a:endParaRPr lang="ru-RU" dirty="0"/>
          </a:p>
        </p:txBody>
      </p:sp>
      <p:sp>
        <p:nvSpPr>
          <p:cNvPr id="3" name="Объект 2">
            <a:extLst>
              <a:ext uri="{FF2B5EF4-FFF2-40B4-BE49-F238E27FC236}">
                <a16:creationId xmlns:a16="http://schemas.microsoft.com/office/drawing/2014/main" id="{540B164A-F5C0-4A80-8B81-738CB4971B2F}"/>
              </a:ext>
            </a:extLst>
          </p:cNvPr>
          <p:cNvSpPr>
            <a:spLocks noGrp="1"/>
          </p:cNvSpPr>
          <p:nvPr>
            <p:ph idx="1"/>
          </p:nvPr>
        </p:nvSpPr>
        <p:spPr>
          <a:xfrm>
            <a:off x="838200" y="1563814"/>
            <a:ext cx="10515600" cy="985964"/>
          </a:xfrm>
        </p:spPr>
        <p:txBody>
          <a:bodyPr>
            <a:normAutofit fontScale="92500" lnSpcReduction="20000"/>
          </a:bodyPr>
          <a:lstStyle/>
          <a:p>
            <a:r>
              <a:rPr lang="en-US" sz="2100" dirty="0"/>
              <a:t>Take more data</a:t>
            </a:r>
          </a:p>
          <a:p>
            <a:r>
              <a:rPr lang="en-US" sz="2100" dirty="0"/>
              <a:t>Reduce the network size</a:t>
            </a:r>
          </a:p>
          <a:p>
            <a:r>
              <a:rPr lang="en-US" sz="2100" dirty="0"/>
              <a:t>Regularization (L1, L2)</a:t>
            </a:r>
          </a:p>
          <a:p>
            <a:pPr marL="0" indent="0">
              <a:buNone/>
            </a:pPr>
            <a:endParaRPr lang="ru-RU" sz="2400" dirty="0"/>
          </a:p>
        </p:txBody>
      </p:sp>
      <p:pic>
        <p:nvPicPr>
          <p:cNvPr id="5" name="Рисунок 4">
            <a:extLst>
              <a:ext uri="{FF2B5EF4-FFF2-40B4-BE49-F238E27FC236}">
                <a16:creationId xmlns:a16="http://schemas.microsoft.com/office/drawing/2014/main" id="{09FC46BC-38C6-42E2-AABB-E612D97EAE3C}"/>
              </a:ext>
            </a:extLst>
          </p:cNvPr>
          <p:cNvPicPr>
            <a:picLocks noChangeAspect="1"/>
          </p:cNvPicPr>
          <p:nvPr/>
        </p:nvPicPr>
        <p:blipFill>
          <a:blip r:embed="rId2"/>
          <a:stretch>
            <a:fillRect/>
          </a:stretch>
        </p:blipFill>
        <p:spPr>
          <a:xfrm>
            <a:off x="838200" y="2542120"/>
            <a:ext cx="7445478" cy="1766103"/>
          </a:xfrm>
          <a:prstGeom prst="rect">
            <a:avLst/>
          </a:prstGeom>
        </p:spPr>
      </p:pic>
      <p:sp>
        <p:nvSpPr>
          <p:cNvPr id="6" name="TextBox 5">
            <a:extLst>
              <a:ext uri="{FF2B5EF4-FFF2-40B4-BE49-F238E27FC236}">
                <a16:creationId xmlns:a16="http://schemas.microsoft.com/office/drawing/2014/main" id="{C9176A73-9C9D-4096-ACEB-A55A395A9FE6}"/>
              </a:ext>
            </a:extLst>
          </p:cNvPr>
          <p:cNvSpPr txBox="1"/>
          <p:nvPr/>
        </p:nvSpPr>
        <p:spPr>
          <a:xfrm>
            <a:off x="755904" y="4385429"/>
            <a:ext cx="1256562" cy="369332"/>
          </a:xfrm>
          <a:prstGeom prst="rect">
            <a:avLst/>
          </a:prstGeom>
          <a:noFill/>
        </p:spPr>
        <p:txBody>
          <a:bodyPr wrap="none" rtlCol="0">
            <a:spAutoFit/>
          </a:bodyPr>
          <a:lstStyle/>
          <a:p>
            <a:pPr marL="285750" indent="-285750">
              <a:buFont typeface="Arial" panose="020B0604020202020204" pitchFamily="34" charset="0"/>
              <a:buChar char="•"/>
            </a:pPr>
            <a:r>
              <a:rPr lang="en-US" dirty="0"/>
              <a:t>Dropout</a:t>
            </a:r>
            <a:endParaRPr lang="ru-RU" dirty="0"/>
          </a:p>
        </p:txBody>
      </p:sp>
      <p:pic>
        <p:nvPicPr>
          <p:cNvPr id="7" name="Рисунок 6">
            <a:extLst>
              <a:ext uri="{FF2B5EF4-FFF2-40B4-BE49-F238E27FC236}">
                <a16:creationId xmlns:a16="http://schemas.microsoft.com/office/drawing/2014/main" id="{9BC815B8-D5C3-44CD-BEE5-F6F930912DE8}"/>
              </a:ext>
            </a:extLst>
          </p:cNvPr>
          <p:cNvPicPr>
            <a:picLocks noChangeAspect="1"/>
          </p:cNvPicPr>
          <p:nvPr/>
        </p:nvPicPr>
        <p:blipFill>
          <a:blip r:embed="rId3"/>
          <a:stretch>
            <a:fillRect/>
          </a:stretch>
        </p:blipFill>
        <p:spPr>
          <a:xfrm>
            <a:off x="2995612" y="4308223"/>
            <a:ext cx="6200775" cy="238125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A35A36F0-1BEE-4DB6-BC12-07CDB164CD09}"/>
                  </a:ext>
                </a:extLst>
              </p14:cNvPr>
              <p14:cNvContentPartPr/>
              <p14:nvPr/>
            </p14:nvContentPartPr>
            <p14:xfrm>
              <a:off x="7194985" y="3823356"/>
              <a:ext cx="9720" cy="360"/>
            </p14:xfrm>
          </p:contentPart>
        </mc:Choice>
        <mc:Fallback xmlns="">
          <p:pic>
            <p:nvPicPr>
              <p:cNvPr id="11" name="Рукописный ввод 10">
                <a:extLst>
                  <a:ext uri="{FF2B5EF4-FFF2-40B4-BE49-F238E27FC236}">
                    <a16:creationId xmlns:a16="http://schemas.microsoft.com/office/drawing/2014/main" id="{A35A36F0-1BEE-4DB6-BC12-07CDB164CD09}"/>
                  </a:ext>
                </a:extLst>
              </p:cNvPr>
              <p:cNvPicPr/>
              <p:nvPr/>
            </p:nvPicPr>
            <p:blipFill>
              <a:blip r:embed="rId9"/>
              <a:stretch>
                <a:fillRect/>
              </a:stretch>
            </p:blipFill>
            <p:spPr>
              <a:xfrm>
                <a:off x="7185985" y="3805716"/>
                <a:ext cx="793800" cy="45720"/>
              </a:xfrm>
              <a:prstGeom prst="rect">
                <a:avLst/>
              </a:prstGeom>
            </p:spPr>
          </p:pic>
        </mc:Fallback>
      </mc:AlternateContent>
    </p:spTree>
    <p:extLst>
      <p:ext uri="{BB962C8B-B14F-4D97-AF65-F5344CB8AC3E}">
        <p14:creationId xmlns:p14="http://schemas.microsoft.com/office/powerpoint/2010/main" val="78839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E0DF0-7D5A-4BBE-8CCA-E93FF9FA6699}"/>
              </a:ext>
            </a:extLst>
          </p:cNvPr>
          <p:cNvSpPr>
            <a:spLocks noGrp="1"/>
          </p:cNvSpPr>
          <p:nvPr>
            <p:ph type="title"/>
          </p:nvPr>
        </p:nvSpPr>
        <p:spPr/>
        <p:txBody>
          <a:bodyPr/>
          <a:lstStyle/>
          <a:p>
            <a:r>
              <a:rPr lang="en-US" dirty="0"/>
              <a:t>The universal workflow of machine learning</a:t>
            </a:r>
            <a:endParaRPr lang="ru-RU" dirty="0"/>
          </a:p>
        </p:txBody>
      </p:sp>
      <p:sp>
        <p:nvSpPr>
          <p:cNvPr id="3" name="Объект 2">
            <a:extLst>
              <a:ext uri="{FF2B5EF4-FFF2-40B4-BE49-F238E27FC236}">
                <a16:creationId xmlns:a16="http://schemas.microsoft.com/office/drawing/2014/main" id="{315A95D0-1BFC-43C0-ADD3-3CE9F0FB3CE9}"/>
              </a:ext>
            </a:extLst>
          </p:cNvPr>
          <p:cNvSpPr>
            <a:spLocks noGrp="1"/>
          </p:cNvSpPr>
          <p:nvPr>
            <p:ph idx="1"/>
          </p:nvPr>
        </p:nvSpPr>
        <p:spPr/>
        <p:txBody>
          <a:bodyPr>
            <a:normAutofit fontScale="92500"/>
          </a:bodyPr>
          <a:lstStyle/>
          <a:p>
            <a:pPr marL="514350" indent="-514350">
              <a:buFont typeface="+mj-lt"/>
              <a:buAutoNum type="arabicPeriod"/>
            </a:pPr>
            <a:r>
              <a:rPr lang="en-US" dirty="0"/>
              <a:t>Defining the problem and assembling a dataset</a:t>
            </a:r>
          </a:p>
          <a:p>
            <a:pPr marL="514350" indent="-514350">
              <a:buFont typeface="+mj-lt"/>
              <a:buAutoNum type="arabicPeriod"/>
            </a:pPr>
            <a:r>
              <a:rPr lang="en-US" dirty="0"/>
              <a:t>Choosing a measure of success</a:t>
            </a:r>
          </a:p>
          <a:p>
            <a:pPr marL="514350" indent="-514350">
              <a:buFont typeface="+mj-lt"/>
              <a:buAutoNum type="arabicPeriod"/>
            </a:pPr>
            <a:r>
              <a:rPr lang="en-US" dirty="0"/>
              <a:t>Deciding on an evaluation protocol</a:t>
            </a:r>
          </a:p>
          <a:p>
            <a:pPr lvl="1"/>
            <a:r>
              <a:rPr lang="en-US" i="1" dirty="0"/>
              <a:t>Maintaining a hold-out validation set</a:t>
            </a:r>
          </a:p>
          <a:p>
            <a:pPr lvl="1"/>
            <a:r>
              <a:rPr lang="en-US" i="1" dirty="0"/>
              <a:t>Doing K-fold cross-validation</a:t>
            </a:r>
          </a:p>
          <a:p>
            <a:pPr lvl="1"/>
            <a:r>
              <a:rPr lang="en-US" i="1" dirty="0"/>
              <a:t>Doing iterated K-fold validation</a:t>
            </a:r>
          </a:p>
          <a:p>
            <a:pPr marL="514350" indent="-514350">
              <a:buFont typeface="+mj-lt"/>
              <a:buAutoNum type="arabicPeriod"/>
            </a:pPr>
            <a:r>
              <a:rPr lang="en-US" dirty="0"/>
              <a:t>Preparing your data</a:t>
            </a:r>
          </a:p>
          <a:p>
            <a:pPr marL="514350" indent="-514350">
              <a:buFont typeface="+mj-lt"/>
              <a:buAutoNum type="arabicPeriod"/>
            </a:pPr>
            <a:r>
              <a:rPr lang="en-US" dirty="0"/>
              <a:t>Developing a model that does better than a baseline</a:t>
            </a:r>
          </a:p>
          <a:p>
            <a:pPr lvl="1"/>
            <a:r>
              <a:rPr lang="en-US" i="1" dirty="0"/>
              <a:t>Last-layer activation</a:t>
            </a:r>
          </a:p>
          <a:p>
            <a:pPr lvl="1"/>
            <a:r>
              <a:rPr lang="en-US" i="1" dirty="0"/>
              <a:t>Loss function</a:t>
            </a:r>
          </a:p>
          <a:p>
            <a:pPr lvl="1"/>
            <a:r>
              <a:rPr lang="en-US" i="1" dirty="0"/>
              <a:t>Optimization configuration</a:t>
            </a:r>
          </a:p>
          <a:p>
            <a:pPr marL="514350" indent="-514350">
              <a:buFont typeface="+mj-lt"/>
              <a:buAutoNum type="arabicPeriod"/>
            </a:pPr>
            <a:r>
              <a:rPr lang="en-US" dirty="0"/>
              <a:t>Scaling up: developing a model that overfits (add layers, make layers bigger, train more epochs)</a:t>
            </a:r>
          </a:p>
          <a:p>
            <a:pPr marL="514350" indent="-514350">
              <a:buFont typeface="+mj-lt"/>
              <a:buAutoNum type="arabicPeriod"/>
            </a:pPr>
            <a:r>
              <a:rPr lang="en-US" dirty="0"/>
              <a:t>Regularizing your model and tuning your hyperparameters</a:t>
            </a:r>
            <a:endParaRPr lang="ru-RU" dirty="0"/>
          </a:p>
        </p:txBody>
      </p:sp>
    </p:spTree>
    <p:extLst>
      <p:ext uri="{BB962C8B-B14F-4D97-AF65-F5344CB8AC3E}">
        <p14:creationId xmlns:p14="http://schemas.microsoft.com/office/powerpoint/2010/main" val="91637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9BDAB1E-C08F-4D20-AA8C-70FD90F6F06B}"/>
              </a:ext>
            </a:extLst>
          </p:cNvPr>
          <p:cNvPicPr>
            <a:picLocks noChangeAspect="1"/>
          </p:cNvPicPr>
          <p:nvPr/>
        </p:nvPicPr>
        <p:blipFill>
          <a:blip r:embed="rId2"/>
          <a:stretch>
            <a:fillRect/>
          </a:stretch>
        </p:blipFill>
        <p:spPr>
          <a:xfrm>
            <a:off x="207962" y="1282171"/>
            <a:ext cx="6086475" cy="4124325"/>
          </a:xfrm>
          <a:prstGeom prst="rect">
            <a:avLst/>
          </a:prstGeom>
        </p:spPr>
      </p:pic>
      <p:pic>
        <p:nvPicPr>
          <p:cNvPr id="5" name="Рисунок 4">
            <a:extLst>
              <a:ext uri="{FF2B5EF4-FFF2-40B4-BE49-F238E27FC236}">
                <a16:creationId xmlns:a16="http://schemas.microsoft.com/office/drawing/2014/main" id="{178A05B1-F181-429B-8F4B-6EAF9C71E279}"/>
              </a:ext>
            </a:extLst>
          </p:cNvPr>
          <p:cNvPicPr>
            <a:picLocks noChangeAspect="1"/>
          </p:cNvPicPr>
          <p:nvPr/>
        </p:nvPicPr>
        <p:blipFill>
          <a:blip r:embed="rId3"/>
          <a:stretch>
            <a:fillRect/>
          </a:stretch>
        </p:blipFill>
        <p:spPr>
          <a:xfrm>
            <a:off x="7089244" y="2545820"/>
            <a:ext cx="3990975" cy="195262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Рукописный ввод 2">
                <a:extLst>
                  <a:ext uri="{FF2B5EF4-FFF2-40B4-BE49-F238E27FC236}">
                    <a16:creationId xmlns:a16="http://schemas.microsoft.com/office/drawing/2014/main" id="{A3FC0067-9F30-47BC-A983-0835D697BB19}"/>
                  </a:ext>
                </a:extLst>
              </p14:cNvPr>
              <p14:cNvContentPartPr/>
              <p14:nvPr/>
            </p14:nvContentPartPr>
            <p14:xfrm>
              <a:off x="7005944" y="2205830"/>
              <a:ext cx="4603680" cy="1332720"/>
            </p14:xfrm>
          </p:contentPart>
        </mc:Choice>
        <mc:Fallback xmlns="">
          <p:pic>
            <p:nvPicPr>
              <p:cNvPr id="3" name="Рукописный ввод 2">
                <a:extLst>
                  <a:ext uri="{FF2B5EF4-FFF2-40B4-BE49-F238E27FC236}">
                    <a16:creationId xmlns:a16="http://schemas.microsoft.com/office/drawing/2014/main" id="{A3FC0067-9F30-47BC-A983-0835D697BB19}"/>
                  </a:ext>
                </a:extLst>
              </p:cNvPr>
              <p:cNvPicPr/>
              <p:nvPr/>
            </p:nvPicPr>
            <p:blipFill>
              <a:blip r:embed="rId5"/>
              <a:stretch>
                <a:fillRect/>
              </a:stretch>
            </p:blipFill>
            <p:spPr>
              <a:xfrm>
                <a:off x="6996944" y="2196830"/>
                <a:ext cx="4621320" cy="13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Рукописный ввод 5">
                <a:extLst>
                  <a:ext uri="{FF2B5EF4-FFF2-40B4-BE49-F238E27FC236}">
                    <a16:creationId xmlns:a16="http://schemas.microsoft.com/office/drawing/2014/main" id="{9C213D84-8027-4062-9829-F6AD5DE60BB0}"/>
                  </a:ext>
                </a:extLst>
              </p14:cNvPr>
              <p14:cNvContentPartPr/>
              <p14:nvPr/>
            </p14:nvContentPartPr>
            <p14:xfrm>
              <a:off x="10068104" y="4432790"/>
              <a:ext cx="716040" cy="48960"/>
            </p14:xfrm>
          </p:contentPart>
        </mc:Choice>
        <mc:Fallback xmlns="">
          <p:pic>
            <p:nvPicPr>
              <p:cNvPr id="6" name="Рукописный ввод 5">
                <a:extLst>
                  <a:ext uri="{FF2B5EF4-FFF2-40B4-BE49-F238E27FC236}">
                    <a16:creationId xmlns:a16="http://schemas.microsoft.com/office/drawing/2014/main" id="{9C213D84-8027-4062-9829-F6AD5DE60BB0}"/>
                  </a:ext>
                </a:extLst>
              </p:cNvPr>
              <p:cNvPicPr/>
              <p:nvPr/>
            </p:nvPicPr>
            <p:blipFill>
              <a:blip r:embed="rId7"/>
              <a:stretch>
                <a:fillRect/>
              </a:stretch>
            </p:blipFill>
            <p:spPr>
              <a:xfrm>
                <a:off x="10059104" y="4423790"/>
                <a:ext cx="733680" cy="66600"/>
              </a:xfrm>
              <a:prstGeom prst="rect">
                <a:avLst/>
              </a:prstGeom>
            </p:spPr>
          </p:pic>
        </mc:Fallback>
      </mc:AlternateContent>
    </p:spTree>
    <p:extLst>
      <p:ext uri="{BB962C8B-B14F-4D97-AF65-F5344CB8AC3E}">
        <p14:creationId xmlns:p14="http://schemas.microsoft.com/office/powerpoint/2010/main" val="4088986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A544A7-E15D-4B0E-873A-E0B1ED32E7DB}"/>
              </a:ext>
            </a:extLst>
          </p:cNvPr>
          <p:cNvSpPr>
            <a:spLocks noGrp="1"/>
          </p:cNvSpPr>
          <p:nvPr>
            <p:ph type="title"/>
          </p:nvPr>
        </p:nvSpPr>
        <p:spPr/>
        <p:txBody>
          <a:bodyPr/>
          <a:lstStyle/>
          <a:p>
            <a:r>
              <a:rPr lang="en-US" dirty="0"/>
              <a:t>Last-layer activation</a:t>
            </a:r>
            <a:endParaRPr lang="ru-RU" dirty="0"/>
          </a:p>
        </p:txBody>
      </p:sp>
      <p:pic>
        <p:nvPicPr>
          <p:cNvPr id="4" name="Рисунок 3">
            <a:extLst>
              <a:ext uri="{FF2B5EF4-FFF2-40B4-BE49-F238E27FC236}">
                <a16:creationId xmlns:a16="http://schemas.microsoft.com/office/drawing/2014/main" id="{E655207D-1D2D-491F-A299-A97D40068C25}"/>
              </a:ext>
            </a:extLst>
          </p:cNvPr>
          <p:cNvPicPr>
            <a:picLocks noChangeAspect="1"/>
          </p:cNvPicPr>
          <p:nvPr/>
        </p:nvPicPr>
        <p:blipFill>
          <a:blip r:embed="rId2"/>
          <a:stretch>
            <a:fillRect/>
          </a:stretch>
        </p:blipFill>
        <p:spPr>
          <a:xfrm>
            <a:off x="733425" y="1824037"/>
            <a:ext cx="10725150" cy="3209925"/>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Рукописный ввод 18">
                <a:extLst>
                  <a:ext uri="{FF2B5EF4-FFF2-40B4-BE49-F238E27FC236}">
                    <a16:creationId xmlns:a16="http://schemas.microsoft.com/office/drawing/2014/main" id="{E2C613C4-9348-4D2F-B2E6-EB57BD681C12}"/>
                  </a:ext>
                </a:extLst>
              </p14:cNvPr>
              <p14:cNvContentPartPr/>
              <p14:nvPr/>
            </p14:nvContentPartPr>
            <p14:xfrm>
              <a:off x="2123440" y="3982440"/>
              <a:ext cx="360" cy="360"/>
            </p14:xfrm>
          </p:contentPart>
        </mc:Choice>
        <mc:Fallback xmlns="">
          <p:pic>
            <p:nvPicPr>
              <p:cNvPr id="19" name="Рукописный ввод 18">
                <a:extLst>
                  <a:ext uri="{FF2B5EF4-FFF2-40B4-BE49-F238E27FC236}">
                    <a16:creationId xmlns:a16="http://schemas.microsoft.com/office/drawing/2014/main" id="{E2C613C4-9348-4D2F-B2E6-EB57BD681C12}"/>
                  </a:ext>
                </a:extLst>
              </p:cNvPr>
              <p:cNvPicPr/>
              <p:nvPr/>
            </p:nvPicPr>
            <p:blipFill>
              <a:blip r:embed="rId12"/>
              <a:stretch>
                <a:fillRect/>
              </a:stretch>
            </p:blipFill>
            <p:spPr>
              <a:xfrm>
                <a:off x="2114453" y="3933120"/>
                <a:ext cx="271775"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Рукописный ввод 24">
                <a:extLst>
                  <a:ext uri="{FF2B5EF4-FFF2-40B4-BE49-F238E27FC236}">
                    <a16:creationId xmlns:a16="http://schemas.microsoft.com/office/drawing/2014/main" id="{AF65E1DA-05EE-456C-8C8A-BD735E7BE4AE}"/>
                  </a:ext>
                </a:extLst>
              </p14:cNvPr>
              <p14:cNvContentPartPr/>
              <p14:nvPr/>
            </p14:nvContentPartPr>
            <p14:xfrm>
              <a:off x="5191720" y="4419480"/>
              <a:ext cx="41040" cy="20880"/>
            </p14:xfrm>
          </p:contentPart>
        </mc:Choice>
        <mc:Fallback xmlns="">
          <p:pic>
            <p:nvPicPr>
              <p:cNvPr id="25" name="Рукописный ввод 24">
                <a:extLst>
                  <a:ext uri="{FF2B5EF4-FFF2-40B4-BE49-F238E27FC236}">
                    <a16:creationId xmlns:a16="http://schemas.microsoft.com/office/drawing/2014/main" id="{AF65E1DA-05EE-456C-8C8A-BD735E7BE4AE}"/>
                  </a:ext>
                </a:extLst>
              </p:cNvPr>
              <p:cNvPicPr/>
              <p:nvPr/>
            </p:nvPicPr>
            <p:blipFill>
              <a:blip r:embed="rId20"/>
              <a:stretch>
                <a:fillRect/>
              </a:stretch>
            </p:blipFill>
            <p:spPr>
              <a:xfrm>
                <a:off x="5060680" y="4349680"/>
                <a:ext cx="1216800" cy="98922"/>
              </a:xfrm>
              <a:prstGeom prst="rect">
                <a:avLst/>
              </a:prstGeom>
            </p:spPr>
          </p:pic>
        </mc:Fallback>
      </mc:AlternateContent>
    </p:spTree>
    <p:extLst>
      <p:ext uri="{BB962C8B-B14F-4D97-AF65-F5344CB8AC3E}">
        <p14:creationId xmlns:p14="http://schemas.microsoft.com/office/powerpoint/2010/main" val="35333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F004E0-AE3D-4E8B-8A0A-10D66362D1B3}"/>
              </a:ext>
            </a:extLst>
          </p:cNvPr>
          <p:cNvSpPr>
            <a:spLocks noGrp="1"/>
          </p:cNvSpPr>
          <p:nvPr>
            <p:ph type="title"/>
          </p:nvPr>
        </p:nvSpPr>
        <p:spPr/>
        <p:txBody>
          <a:bodyPr/>
          <a:lstStyle/>
          <a:p>
            <a:r>
              <a:rPr lang="en-US" dirty="0"/>
              <a:t>Deep Learning. Convolution</a:t>
            </a:r>
            <a:endParaRPr lang="ru-RU" dirty="0"/>
          </a:p>
        </p:txBody>
      </p:sp>
      <p:pic>
        <p:nvPicPr>
          <p:cNvPr id="4" name="Рисунок 3">
            <a:extLst>
              <a:ext uri="{FF2B5EF4-FFF2-40B4-BE49-F238E27FC236}">
                <a16:creationId xmlns:a16="http://schemas.microsoft.com/office/drawing/2014/main" id="{FD7DE81A-B231-4057-9DA5-03711EFD067D}"/>
              </a:ext>
            </a:extLst>
          </p:cNvPr>
          <p:cNvPicPr>
            <a:picLocks noChangeAspect="1"/>
          </p:cNvPicPr>
          <p:nvPr/>
        </p:nvPicPr>
        <p:blipFill>
          <a:blip r:embed="rId2"/>
          <a:stretch>
            <a:fillRect/>
          </a:stretch>
        </p:blipFill>
        <p:spPr>
          <a:xfrm>
            <a:off x="756475" y="1495806"/>
            <a:ext cx="3400425" cy="4305300"/>
          </a:xfrm>
          <a:prstGeom prst="rect">
            <a:avLst/>
          </a:prstGeom>
        </p:spPr>
      </p:pic>
      <p:sp>
        <p:nvSpPr>
          <p:cNvPr id="5" name="TextBox 4">
            <a:extLst>
              <a:ext uri="{FF2B5EF4-FFF2-40B4-BE49-F238E27FC236}">
                <a16:creationId xmlns:a16="http://schemas.microsoft.com/office/drawing/2014/main" id="{D61FEA5A-CA0B-481B-86C4-61AF7AF724CE}"/>
              </a:ext>
            </a:extLst>
          </p:cNvPr>
          <p:cNvSpPr txBox="1"/>
          <p:nvPr/>
        </p:nvSpPr>
        <p:spPr>
          <a:xfrm>
            <a:off x="3729486" y="5362194"/>
            <a:ext cx="4733027" cy="646331"/>
          </a:xfrm>
          <a:prstGeom prst="rect">
            <a:avLst/>
          </a:prstGeom>
          <a:noFill/>
        </p:spPr>
        <p:txBody>
          <a:bodyPr wrap="none" rtlCol="0">
            <a:spAutoFit/>
          </a:bodyPr>
          <a:lstStyle/>
          <a:p>
            <a:r>
              <a:rPr lang="en-US" i="1" dirty="0"/>
              <a:t>The patterns they learn are translation invariant.</a:t>
            </a:r>
          </a:p>
          <a:p>
            <a:r>
              <a:rPr lang="en-US" i="1" dirty="0"/>
              <a:t>They can learn spatial hierarchies of patterns</a:t>
            </a:r>
            <a:endParaRPr lang="ru-RU" dirty="0"/>
          </a:p>
        </p:txBody>
      </p:sp>
      <p:pic>
        <p:nvPicPr>
          <p:cNvPr id="6" name="Рисунок 5">
            <a:extLst>
              <a:ext uri="{FF2B5EF4-FFF2-40B4-BE49-F238E27FC236}">
                <a16:creationId xmlns:a16="http://schemas.microsoft.com/office/drawing/2014/main" id="{8FCFCDA6-2048-4813-B49F-ADA5E6B8C4E8}"/>
              </a:ext>
            </a:extLst>
          </p:cNvPr>
          <p:cNvPicPr>
            <a:picLocks noChangeAspect="1"/>
          </p:cNvPicPr>
          <p:nvPr/>
        </p:nvPicPr>
        <p:blipFill>
          <a:blip r:embed="rId3"/>
          <a:stretch>
            <a:fillRect/>
          </a:stretch>
        </p:blipFill>
        <p:spPr>
          <a:xfrm>
            <a:off x="5807673" y="1407033"/>
            <a:ext cx="4778983" cy="3777615"/>
          </a:xfrm>
          <a:prstGeom prst="rect">
            <a:avLst/>
          </a:prstGeom>
        </p:spPr>
      </p:pic>
    </p:spTree>
    <p:extLst>
      <p:ext uri="{BB962C8B-B14F-4D97-AF65-F5344CB8AC3E}">
        <p14:creationId xmlns:p14="http://schemas.microsoft.com/office/powerpoint/2010/main" val="395820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02006-4B81-44E8-B869-2A176B2574CD}"/>
              </a:ext>
            </a:extLst>
          </p:cNvPr>
          <p:cNvSpPr>
            <a:spLocks noGrp="1"/>
          </p:cNvSpPr>
          <p:nvPr>
            <p:ph type="title"/>
          </p:nvPr>
        </p:nvSpPr>
        <p:spPr/>
        <p:txBody>
          <a:bodyPr/>
          <a:lstStyle/>
          <a:p>
            <a:r>
              <a:rPr lang="en-US" dirty="0"/>
              <a:t>Convolution properties</a:t>
            </a:r>
            <a:endParaRPr lang="ru-RU" dirty="0"/>
          </a:p>
        </p:txBody>
      </p:sp>
      <p:sp>
        <p:nvSpPr>
          <p:cNvPr id="3" name="Объект 2">
            <a:extLst>
              <a:ext uri="{FF2B5EF4-FFF2-40B4-BE49-F238E27FC236}">
                <a16:creationId xmlns:a16="http://schemas.microsoft.com/office/drawing/2014/main" id="{F0A37BA7-40BB-495C-A0BE-CBBD6650B7BD}"/>
              </a:ext>
            </a:extLst>
          </p:cNvPr>
          <p:cNvSpPr>
            <a:spLocks noGrp="1"/>
          </p:cNvSpPr>
          <p:nvPr>
            <p:ph idx="1"/>
          </p:nvPr>
        </p:nvSpPr>
        <p:spPr>
          <a:xfrm>
            <a:off x="838200" y="1825625"/>
            <a:ext cx="10515600" cy="2646984"/>
          </a:xfrm>
        </p:spPr>
        <p:txBody>
          <a:bodyPr/>
          <a:lstStyle/>
          <a:p>
            <a:r>
              <a:rPr lang="en-US" i="1" dirty="0"/>
              <a:t>Size of the patches extracted from the inputs</a:t>
            </a:r>
            <a:r>
              <a:rPr lang="en-US" dirty="0"/>
              <a:t>—These are typically 3 × 3 or 5 × 5. In the example, they were 3 × 3, which is a common choice.</a:t>
            </a:r>
          </a:p>
          <a:p>
            <a:r>
              <a:rPr lang="en-US" i="1" dirty="0"/>
              <a:t>Depth of the output feature map</a:t>
            </a:r>
            <a:r>
              <a:rPr lang="en-US" dirty="0"/>
              <a:t>—The number of filters computed by the convolution. The example started with a depth of 32 and ended with a depth of 64.</a:t>
            </a:r>
            <a:endParaRPr lang="ru-RU" dirty="0"/>
          </a:p>
        </p:txBody>
      </p:sp>
      <p:pic>
        <p:nvPicPr>
          <p:cNvPr id="4" name="Рисунок 3">
            <a:extLst>
              <a:ext uri="{FF2B5EF4-FFF2-40B4-BE49-F238E27FC236}">
                <a16:creationId xmlns:a16="http://schemas.microsoft.com/office/drawing/2014/main" id="{F5C518AE-8DD6-402B-A0AF-65371D830565}"/>
              </a:ext>
            </a:extLst>
          </p:cNvPr>
          <p:cNvPicPr>
            <a:picLocks noChangeAspect="1"/>
          </p:cNvPicPr>
          <p:nvPr/>
        </p:nvPicPr>
        <p:blipFill>
          <a:blip r:embed="rId2"/>
          <a:stretch>
            <a:fillRect/>
          </a:stretch>
        </p:blipFill>
        <p:spPr>
          <a:xfrm>
            <a:off x="2989814" y="4393247"/>
            <a:ext cx="4881977" cy="2464753"/>
          </a:xfrm>
          <a:prstGeom prst="rect">
            <a:avLst/>
          </a:prstGeom>
        </p:spPr>
      </p:pic>
    </p:spTree>
    <p:extLst>
      <p:ext uri="{BB962C8B-B14F-4D97-AF65-F5344CB8AC3E}">
        <p14:creationId xmlns:p14="http://schemas.microsoft.com/office/powerpoint/2010/main" val="2969640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28ECD3-80F7-4C6B-A628-935AF14D5C12}"/>
              </a:ext>
            </a:extLst>
          </p:cNvPr>
          <p:cNvSpPr>
            <a:spLocks noGrp="1"/>
          </p:cNvSpPr>
          <p:nvPr>
            <p:ph type="title"/>
          </p:nvPr>
        </p:nvSpPr>
        <p:spPr/>
        <p:txBody>
          <a:bodyPr/>
          <a:lstStyle/>
          <a:p>
            <a:r>
              <a:rPr lang="en-US" dirty="0"/>
              <a:t>How it works?</a:t>
            </a:r>
            <a:endParaRPr lang="ru-RU" dirty="0"/>
          </a:p>
        </p:txBody>
      </p:sp>
      <p:pic>
        <p:nvPicPr>
          <p:cNvPr id="4" name="Рисунок 3">
            <a:extLst>
              <a:ext uri="{FF2B5EF4-FFF2-40B4-BE49-F238E27FC236}">
                <a16:creationId xmlns:a16="http://schemas.microsoft.com/office/drawing/2014/main" id="{DFAB58EF-1658-454F-9E87-B1E30A800220}"/>
              </a:ext>
            </a:extLst>
          </p:cNvPr>
          <p:cNvPicPr>
            <a:picLocks noChangeAspect="1"/>
          </p:cNvPicPr>
          <p:nvPr/>
        </p:nvPicPr>
        <p:blipFill>
          <a:blip r:embed="rId2"/>
          <a:stretch>
            <a:fillRect/>
          </a:stretch>
        </p:blipFill>
        <p:spPr>
          <a:xfrm>
            <a:off x="5292213" y="0"/>
            <a:ext cx="5901278" cy="6858000"/>
          </a:xfrm>
          <a:prstGeom prst="rect">
            <a:avLst/>
          </a:prstGeom>
        </p:spPr>
      </p:pic>
      <p:pic>
        <p:nvPicPr>
          <p:cNvPr id="5" name="Рисунок 4">
            <a:extLst>
              <a:ext uri="{FF2B5EF4-FFF2-40B4-BE49-F238E27FC236}">
                <a16:creationId xmlns:a16="http://schemas.microsoft.com/office/drawing/2014/main" id="{22BF8861-07CE-4FDF-848E-D1004595AFA0}"/>
              </a:ext>
            </a:extLst>
          </p:cNvPr>
          <p:cNvPicPr>
            <a:picLocks noChangeAspect="1"/>
          </p:cNvPicPr>
          <p:nvPr/>
        </p:nvPicPr>
        <p:blipFill>
          <a:blip r:embed="rId3"/>
          <a:stretch>
            <a:fillRect/>
          </a:stretch>
        </p:blipFill>
        <p:spPr>
          <a:xfrm>
            <a:off x="8116" y="1611795"/>
            <a:ext cx="5284097" cy="1895870"/>
          </a:xfrm>
          <a:prstGeom prst="rect">
            <a:avLst/>
          </a:prstGeom>
        </p:spPr>
      </p:pic>
    </p:spTree>
    <p:extLst>
      <p:ext uri="{BB962C8B-B14F-4D97-AF65-F5344CB8AC3E}">
        <p14:creationId xmlns:p14="http://schemas.microsoft.com/office/powerpoint/2010/main" val="71384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BAE772-46DE-4195-A9B6-2163139B436E}"/>
              </a:ext>
            </a:extLst>
          </p:cNvPr>
          <p:cNvSpPr>
            <a:spLocks noGrp="1"/>
          </p:cNvSpPr>
          <p:nvPr>
            <p:ph type="title"/>
          </p:nvPr>
        </p:nvSpPr>
        <p:spPr/>
        <p:txBody>
          <a:bodyPr/>
          <a:lstStyle/>
          <a:p>
            <a:r>
              <a:rPr lang="en-US" dirty="0" err="1"/>
              <a:t>MaxPooling</a:t>
            </a:r>
            <a:endParaRPr lang="ru-RU" dirty="0"/>
          </a:p>
        </p:txBody>
      </p:sp>
      <p:pic>
        <p:nvPicPr>
          <p:cNvPr id="1026" name="Picture 2" descr="Картинки по запросу max pooling">
            <a:extLst>
              <a:ext uri="{FF2B5EF4-FFF2-40B4-BE49-F238E27FC236}">
                <a16:creationId xmlns:a16="http://schemas.microsoft.com/office/drawing/2014/main" id="{1BB46541-18E4-436E-9062-AD4E784D6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1938338"/>
            <a:ext cx="7143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2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1112" y="0"/>
            <a:ext cx="2491388"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AlexNet</a:t>
            </a:r>
            <a:r>
              <a:rPr lang="ru-RU" sz="2800" dirty="0">
                <a:latin typeface="Arial" panose="020B0604020202020204" pitchFamily="34" charset="0"/>
                <a:cs typeface="Arial" panose="020B0604020202020204" pitchFamily="34" charset="0"/>
              </a:rPr>
              <a:t> </a:t>
            </a:r>
            <a:r>
              <a:rPr lang="ru-RU" sz="2800" dirty="0"/>
              <a:t>(2012)</a:t>
            </a:r>
          </a:p>
        </p:txBody>
      </p:sp>
      <p:pic>
        <p:nvPicPr>
          <p:cNvPr id="4098" name="Picture 2" descr="https://habrastorage.org/files/4ba/dec/aa0/4badecaa0ae0422fb0d1f6c4ab4ce28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24" y="677625"/>
            <a:ext cx="10353551" cy="558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424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574240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Inception</a:t>
            </a:r>
            <a:r>
              <a:rPr lang="ru-RU" sz="2800" dirty="0">
                <a:latin typeface="Arial" panose="020B0604020202020204" pitchFamily="34" charset="0"/>
                <a:cs typeface="Arial" panose="020B0604020202020204" pitchFamily="34" charset="0"/>
              </a:rPr>
              <a:t> от </a:t>
            </a:r>
            <a:r>
              <a:rPr lang="en-US" sz="2800" dirty="0">
                <a:latin typeface="Arial" panose="020B0604020202020204" pitchFamily="34" charset="0"/>
                <a:cs typeface="Arial" panose="020B0604020202020204" pitchFamily="34" charset="0"/>
              </a:rPr>
              <a:t>Google</a:t>
            </a:r>
            <a:r>
              <a:rPr lang="ru-RU"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(17 Sep 2014)</a:t>
            </a:r>
            <a:endParaRPr lang="ru-RU" sz="2800" dirty="0">
              <a:latin typeface="Arial" panose="020B0604020202020204" pitchFamily="34" charset="0"/>
              <a:cs typeface="Arial" panose="020B0604020202020204" pitchFamily="34" charset="0"/>
            </a:endParaRPr>
          </a:p>
        </p:txBody>
      </p:sp>
      <p:pic>
        <p:nvPicPr>
          <p:cNvPr id="29698" name="Picture 2" descr="https://habrastorage.org/files/547/d42/bd4/547d42bd4ecf47d2ba9a7e41bc083e2f.png"/>
          <p:cNvPicPr>
            <a:picLocks noChangeAspect="1" noChangeArrowheads="1"/>
          </p:cNvPicPr>
          <p:nvPr/>
        </p:nvPicPr>
        <p:blipFill rotWithShape="1">
          <a:blip r:embed="rId2">
            <a:extLst>
              <a:ext uri="{28A0092B-C50C-407E-A947-70E740481C1C}">
                <a14:useLocalDpi xmlns:a14="http://schemas.microsoft.com/office/drawing/2010/main" val="0"/>
              </a:ext>
            </a:extLst>
          </a:blip>
          <a:srcRect b="18344"/>
          <a:stretch/>
        </p:blipFill>
        <p:spPr bwMode="auto">
          <a:xfrm>
            <a:off x="231112" y="751216"/>
            <a:ext cx="11784936" cy="547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4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3916393"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ResNET</a:t>
            </a:r>
            <a:r>
              <a:rPr lang="en-US" sz="2800" dirty="0">
                <a:latin typeface="Arial" panose="020B0604020202020204" pitchFamily="34" charset="0"/>
                <a:cs typeface="Arial" panose="020B0604020202020204" pitchFamily="34" charset="0"/>
              </a:rPr>
              <a:t> (10 Dec 2015)</a:t>
            </a:r>
            <a:endParaRPr lang="ru-RU" sz="28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rotWithShape="1">
          <a:blip r:embed="rId2"/>
          <a:srcRect t="342" b="70839"/>
          <a:stretch/>
        </p:blipFill>
        <p:spPr>
          <a:xfrm>
            <a:off x="2189308" y="630960"/>
            <a:ext cx="7787320" cy="5646016"/>
          </a:xfrm>
          <a:prstGeom prst="rect">
            <a:avLst/>
          </a:prstGeom>
        </p:spPr>
      </p:pic>
    </p:spTree>
    <p:extLst>
      <p:ext uri="{BB962C8B-B14F-4D97-AF65-F5344CB8AC3E}">
        <p14:creationId xmlns:p14="http://schemas.microsoft.com/office/powerpoint/2010/main" val="588492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3916393"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ResNET</a:t>
            </a:r>
            <a:r>
              <a:rPr lang="en-US" sz="2800" dirty="0">
                <a:latin typeface="Arial" panose="020B0604020202020204" pitchFamily="34" charset="0"/>
                <a:cs typeface="Arial" panose="020B0604020202020204" pitchFamily="34" charset="0"/>
              </a:rPr>
              <a:t> (10 Dec 2015)</a:t>
            </a:r>
            <a:endParaRPr lang="ru-RU" sz="2800" dirty="0">
              <a:latin typeface="Arial" panose="020B0604020202020204" pitchFamily="34" charset="0"/>
              <a:cs typeface="Arial" panose="020B0604020202020204" pitchFamily="34" charset="0"/>
            </a:endParaRPr>
          </a:p>
        </p:txBody>
      </p:sp>
      <p:sp>
        <p:nvSpPr>
          <p:cNvPr id="2" name="Прямоугольник 1"/>
          <p:cNvSpPr/>
          <p:nvPr/>
        </p:nvSpPr>
        <p:spPr>
          <a:xfrm>
            <a:off x="380999" y="713512"/>
            <a:ext cx="11572875" cy="646331"/>
          </a:xfrm>
          <a:prstGeom prst="rect">
            <a:avLst/>
          </a:prstGeom>
        </p:spPr>
        <p:txBody>
          <a:bodyPr wrap="square">
            <a:spAutoFit/>
          </a:bodyPr>
          <a:lstStyle/>
          <a:p>
            <a:r>
              <a:rPr lang="ru-RU" dirty="0">
                <a:solidFill>
                  <a:srgbClr val="000000"/>
                </a:solidFill>
                <a:latin typeface="Verdana" panose="020B0604030504040204" pitchFamily="34" charset="0"/>
              </a:rPr>
              <a:t>Модель, с которой авторы победили на </a:t>
            </a:r>
            <a:r>
              <a:rPr lang="en-US" dirty="0">
                <a:solidFill>
                  <a:srgbClr val="000000"/>
                </a:solidFill>
                <a:latin typeface="Verdana" panose="020B0604030504040204" pitchFamily="34" charset="0"/>
              </a:rPr>
              <a:t>ImageNet</a:t>
            </a:r>
            <a:r>
              <a:rPr lang="ru-RU" dirty="0">
                <a:solidFill>
                  <a:srgbClr val="000000"/>
                </a:solidFill>
                <a:latin typeface="Verdana" panose="020B0604030504040204" pitchFamily="34" charset="0"/>
              </a:rPr>
              <a:t>, содержит меньше параметров, чем 19-слойный VGG, при глубине 152 слоя:</a:t>
            </a:r>
            <a:endParaRPr lang="ru-RU" dirty="0"/>
          </a:p>
        </p:txBody>
      </p:sp>
      <p:pic>
        <p:nvPicPr>
          <p:cNvPr id="20482" name="Picture 2" descr="https://habrastorage.org/files/99c/cb4/a51/99ccb4a516df4409b77d7b3b614483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455093"/>
            <a:ext cx="7905750" cy="468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4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5C11F1-C5C5-4AD1-B949-4674FF5F77A8}"/>
              </a:ext>
            </a:extLst>
          </p:cNvPr>
          <p:cNvSpPr>
            <a:spLocks noGrp="1"/>
          </p:cNvSpPr>
          <p:nvPr>
            <p:ph type="title"/>
          </p:nvPr>
        </p:nvSpPr>
        <p:spPr>
          <a:xfrm>
            <a:off x="3552217" y="2339842"/>
            <a:ext cx="5257800" cy="1325563"/>
          </a:xfrm>
        </p:spPr>
        <p:txBody>
          <a:bodyPr>
            <a:normAutofit fontScale="90000"/>
          </a:bodyPr>
          <a:lstStyle/>
          <a:p>
            <a:r>
              <a:rPr lang="en-US" sz="9600" dirty="0"/>
              <a:t>Word2vec</a:t>
            </a:r>
            <a:endParaRPr lang="ru-RU" sz="9600" dirty="0"/>
          </a:p>
        </p:txBody>
      </p:sp>
    </p:spTree>
    <p:extLst>
      <p:ext uri="{BB962C8B-B14F-4D97-AF65-F5344CB8AC3E}">
        <p14:creationId xmlns:p14="http://schemas.microsoft.com/office/powerpoint/2010/main" val="405191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8AD1D504-0A2C-4A0D-B385-3E701364C493}"/>
              </a:ext>
            </a:extLst>
          </p:cNvPr>
          <p:cNvPicPr>
            <a:picLocks noChangeAspect="1"/>
          </p:cNvPicPr>
          <p:nvPr/>
        </p:nvPicPr>
        <p:blipFill>
          <a:blip r:embed="rId2"/>
          <a:stretch>
            <a:fillRect/>
          </a:stretch>
        </p:blipFill>
        <p:spPr>
          <a:xfrm>
            <a:off x="2937403" y="2446866"/>
            <a:ext cx="5419725"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Рукописный ввод 7">
                <a:extLst>
                  <a:ext uri="{FF2B5EF4-FFF2-40B4-BE49-F238E27FC236}">
                    <a16:creationId xmlns:a16="http://schemas.microsoft.com/office/drawing/2014/main" id="{A79ECA2A-CB7C-4807-A505-ABC21A71E6E1}"/>
                  </a:ext>
                </a:extLst>
              </p14:cNvPr>
              <p14:cNvContentPartPr/>
              <p14:nvPr/>
            </p14:nvContentPartPr>
            <p14:xfrm>
              <a:off x="973784" y="5784230"/>
              <a:ext cx="20160" cy="39960"/>
            </p14:xfrm>
          </p:contentPart>
        </mc:Choice>
        <mc:Fallback xmlns="">
          <p:pic>
            <p:nvPicPr>
              <p:cNvPr id="8" name="Рукописный ввод 7">
                <a:extLst>
                  <a:ext uri="{FF2B5EF4-FFF2-40B4-BE49-F238E27FC236}">
                    <a16:creationId xmlns:a16="http://schemas.microsoft.com/office/drawing/2014/main" id="{A79ECA2A-CB7C-4807-A505-ABC21A71E6E1}"/>
                  </a:ext>
                </a:extLst>
              </p:cNvPr>
              <p:cNvPicPr/>
              <p:nvPr/>
            </p:nvPicPr>
            <p:blipFill>
              <a:blip r:embed="rId4"/>
              <a:stretch>
                <a:fillRect/>
              </a:stretch>
            </p:blipFill>
            <p:spPr>
              <a:xfrm>
                <a:off x="965144" y="5775590"/>
                <a:ext cx="37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Рукописный ввод 8">
                <a:extLst>
                  <a:ext uri="{FF2B5EF4-FFF2-40B4-BE49-F238E27FC236}">
                    <a16:creationId xmlns:a16="http://schemas.microsoft.com/office/drawing/2014/main" id="{68BCF585-274E-4339-8BD9-7D62ADE2E965}"/>
                  </a:ext>
                </a:extLst>
              </p14:cNvPr>
              <p14:cNvContentPartPr/>
              <p14:nvPr/>
            </p14:nvContentPartPr>
            <p14:xfrm>
              <a:off x="149024" y="5873870"/>
              <a:ext cx="696240" cy="89640"/>
            </p14:xfrm>
          </p:contentPart>
        </mc:Choice>
        <mc:Fallback xmlns="">
          <p:pic>
            <p:nvPicPr>
              <p:cNvPr id="9" name="Рукописный ввод 8">
                <a:extLst>
                  <a:ext uri="{FF2B5EF4-FFF2-40B4-BE49-F238E27FC236}">
                    <a16:creationId xmlns:a16="http://schemas.microsoft.com/office/drawing/2014/main" id="{68BCF585-274E-4339-8BD9-7D62ADE2E965}"/>
                  </a:ext>
                </a:extLst>
              </p:cNvPr>
              <p:cNvPicPr/>
              <p:nvPr/>
            </p:nvPicPr>
            <p:blipFill>
              <a:blip r:embed="rId6"/>
              <a:stretch>
                <a:fillRect/>
              </a:stretch>
            </p:blipFill>
            <p:spPr>
              <a:xfrm>
                <a:off x="140024" y="5864870"/>
                <a:ext cx="713880" cy="107280"/>
              </a:xfrm>
              <a:prstGeom prst="rect">
                <a:avLst/>
              </a:prstGeom>
            </p:spPr>
          </p:pic>
        </mc:Fallback>
      </mc:AlternateContent>
    </p:spTree>
    <p:extLst>
      <p:ext uri="{BB962C8B-B14F-4D97-AF65-F5344CB8AC3E}">
        <p14:creationId xmlns:p14="http://schemas.microsoft.com/office/powerpoint/2010/main" val="3894359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6E982F-33DF-4025-8F0B-11E5CD9B48FB}"/>
              </a:ext>
            </a:extLst>
          </p:cNvPr>
          <p:cNvSpPr>
            <a:spLocks noGrp="1"/>
          </p:cNvSpPr>
          <p:nvPr>
            <p:ph type="title"/>
          </p:nvPr>
        </p:nvSpPr>
        <p:spPr/>
        <p:txBody>
          <a:bodyPr/>
          <a:lstStyle/>
          <a:p>
            <a:r>
              <a:rPr lang="en-US" dirty="0"/>
              <a:t>word2vec</a:t>
            </a:r>
            <a:endParaRPr lang="ru-RU" dirty="0"/>
          </a:p>
        </p:txBody>
      </p:sp>
      <p:sp>
        <p:nvSpPr>
          <p:cNvPr id="5" name="object 4">
            <a:extLst>
              <a:ext uri="{FF2B5EF4-FFF2-40B4-BE49-F238E27FC236}">
                <a16:creationId xmlns:a16="http://schemas.microsoft.com/office/drawing/2014/main" id="{FEC13715-61A3-472D-B078-06479D85547F}"/>
              </a:ext>
            </a:extLst>
          </p:cNvPr>
          <p:cNvSpPr/>
          <p:nvPr/>
        </p:nvSpPr>
        <p:spPr>
          <a:xfrm>
            <a:off x="1582221" y="2637758"/>
            <a:ext cx="8001000" cy="2018109"/>
          </a:xfrm>
          <a:prstGeom prst="rect">
            <a:avLst/>
          </a:prstGeom>
          <a:blipFill>
            <a:blip r:embed="rId2" cstate="print"/>
            <a:stretch>
              <a:fillRect/>
            </a:stretch>
          </a:blipFill>
        </p:spPr>
        <p:txBody>
          <a:bodyPr wrap="square" lIns="0" tIns="0" rIns="0" bIns="0" rtlCol="0"/>
          <a:lstStyle/>
          <a:p>
            <a:endParaRPr sz="1266"/>
          </a:p>
        </p:txBody>
      </p:sp>
      <p:sp>
        <p:nvSpPr>
          <p:cNvPr id="6" name="object 5">
            <a:extLst>
              <a:ext uri="{FF2B5EF4-FFF2-40B4-BE49-F238E27FC236}">
                <a16:creationId xmlns:a16="http://schemas.microsoft.com/office/drawing/2014/main" id="{E0E89141-C32D-4448-B349-82602203821C}"/>
              </a:ext>
            </a:extLst>
          </p:cNvPr>
          <p:cNvSpPr txBox="1"/>
          <p:nvPr/>
        </p:nvSpPr>
        <p:spPr>
          <a:xfrm>
            <a:off x="8791604" y="6478041"/>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Tree>
    <p:extLst>
      <p:ext uri="{BB962C8B-B14F-4D97-AF65-F5344CB8AC3E}">
        <p14:creationId xmlns:p14="http://schemas.microsoft.com/office/powerpoint/2010/main" val="92138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7539" y="2080617"/>
            <a:ext cx="4054078" cy="269676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8791604" y="6478041"/>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
        <p:nvSpPr>
          <p:cNvPr id="4" name="object 4"/>
          <p:cNvSpPr/>
          <p:nvPr/>
        </p:nvSpPr>
        <p:spPr>
          <a:xfrm>
            <a:off x="6560179" y="1548168"/>
            <a:ext cx="3494835" cy="3761665"/>
          </a:xfrm>
          <a:prstGeom prst="rect">
            <a:avLst/>
          </a:prstGeom>
          <a:blipFill>
            <a:blip r:embed="rId3"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103201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9303" y="443268"/>
            <a:ext cx="7373392" cy="328487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3803195" y="4562973"/>
            <a:ext cx="4585840" cy="794448"/>
          </a:xfrm>
          <a:prstGeom prst="rect">
            <a:avLst/>
          </a:prstGeom>
        </p:spPr>
        <p:txBody>
          <a:bodyPr vert="horz" wrap="square" lIns="0" tIns="0" rIns="0" bIns="0" rtlCol="0">
            <a:spAutoFit/>
          </a:bodyPr>
          <a:lstStyle/>
          <a:p>
            <a:pPr marL="8929" marR="3572" indent="169212">
              <a:lnSpc>
                <a:spcPct val="101899"/>
              </a:lnSpc>
            </a:pPr>
            <a:r>
              <a:rPr sz="2531" spc="-63" dirty="0">
                <a:latin typeface="Arial"/>
                <a:cs typeface="Arial"/>
              </a:rPr>
              <a:t>Vectors </a:t>
            </a:r>
            <a:r>
              <a:rPr sz="2531" spc="-95" dirty="0">
                <a:latin typeface="Arial"/>
                <a:cs typeface="Arial"/>
              </a:rPr>
              <a:t>are </a:t>
            </a:r>
            <a:r>
              <a:rPr sz="2531" spc="-35" dirty="0">
                <a:latin typeface="Arial"/>
                <a:cs typeface="Arial"/>
              </a:rPr>
              <a:t>directions </a:t>
            </a:r>
            <a:r>
              <a:rPr sz="2531" spc="-74" dirty="0">
                <a:latin typeface="Arial"/>
                <a:cs typeface="Arial"/>
              </a:rPr>
              <a:t>in </a:t>
            </a:r>
            <a:r>
              <a:rPr sz="2531" spc="-32" dirty="0">
                <a:latin typeface="Arial"/>
                <a:cs typeface="Arial"/>
              </a:rPr>
              <a:t>space  </a:t>
            </a:r>
            <a:r>
              <a:rPr sz="2531" spc="-63" dirty="0">
                <a:latin typeface="Arial"/>
                <a:cs typeface="Arial"/>
              </a:rPr>
              <a:t>Vectors </a:t>
            </a:r>
            <a:r>
              <a:rPr sz="2531" spc="-32" dirty="0">
                <a:latin typeface="Arial"/>
                <a:cs typeface="Arial"/>
              </a:rPr>
              <a:t>can </a:t>
            </a:r>
            <a:r>
              <a:rPr sz="2531" spc="-25" dirty="0">
                <a:latin typeface="Arial"/>
                <a:cs typeface="Arial"/>
              </a:rPr>
              <a:t>encode</a:t>
            </a:r>
            <a:r>
              <a:rPr sz="2531" spc="70" dirty="0">
                <a:latin typeface="Arial"/>
                <a:cs typeface="Arial"/>
              </a:rPr>
              <a:t> </a:t>
            </a:r>
            <a:r>
              <a:rPr sz="2531" spc="-53" dirty="0">
                <a:latin typeface="Arial"/>
                <a:cs typeface="Arial"/>
              </a:rPr>
              <a:t>relationships</a:t>
            </a:r>
            <a:endParaRPr sz="2531" dirty="0">
              <a:latin typeface="Arial"/>
              <a:cs typeface="Arial"/>
            </a:endParaRPr>
          </a:p>
        </p:txBody>
      </p:sp>
    </p:spTree>
    <p:extLst>
      <p:ext uri="{BB962C8B-B14F-4D97-AF65-F5344CB8AC3E}">
        <p14:creationId xmlns:p14="http://schemas.microsoft.com/office/powerpoint/2010/main" val="416953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9303" y="452996"/>
            <a:ext cx="7373392" cy="328487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3768798" y="4578591"/>
            <a:ext cx="4654600" cy="389466"/>
          </a:xfrm>
          <a:prstGeom prst="rect">
            <a:avLst/>
          </a:prstGeom>
        </p:spPr>
        <p:txBody>
          <a:bodyPr vert="horz" wrap="square" lIns="0" tIns="0" rIns="0" bIns="0" rtlCol="0">
            <a:spAutoFit/>
          </a:bodyPr>
          <a:lstStyle/>
          <a:p>
            <a:pPr marL="8929"/>
            <a:r>
              <a:rPr sz="2531" b="1" spc="14" dirty="0">
                <a:latin typeface="Arial"/>
                <a:cs typeface="Arial"/>
              </a:rPr>
              <a:t>man </a:t>
            </a:r>
            <a:r>
              <a:rPr sz="2531" spc="-74" dirty="0">
                <a:latin typeface="Arial"/>
                <a:cs typeface="Arial"/>
              </a:rPr>
              <a:t>is </a:t>
            </a:r>
            <a:r>
              <a:rPr sz="2531" spc="21" dirty="0">
                <a:latin typeface="Arial"/>
                <a:cs typeface="Arial"/>
              </a:rPr>
              <a:t>to </a:t>
            </a:r>
            <a:r>
              <a:rPr sz="2531" b="1" spc="25" dirty="0">
                <a:latin typeface="Arial"/>
                <a:cs typeface="Arial"/>
              </a:rPr>
              <a:t>woman </a:t>
            </a:r>
            <a:r>
              <a:rPr sz="2531" spc="-74" dirty="0">
                <a:latin typeface="Arial"/>
                <a:cs typeface="Arial"/>
              </a:rPr>
              <a:t>as </a:t>
            </a:r>
            <a:r>
              <a:rPr sz="2531" b="1" spc="-14" dirty="0">
                <a:latin typeface="Arial"/>
                <a:cs typeface="Arial"/>
              </a:rPr>
              <a:t>king </a:t>
            </a:r>
            <a:r>
              <a:rPr sz="2531" spc="-74" dirty="0">
                <a:latin typeface="Arial"/>
                <a:cs typeface="Arial"/>
              </a:rPr>
              <a:t>is </a:t>
            </a:r>
            <a:r>
              <a:rPr sz="2531" spc="21" dirty="0">
                <a:latin typeface="Arial"/>
                <a:cs typeface="Arial"/>
              </a:rPr>
              <a:t>to</a:t>
            </a:r>
            <a:r>
              <a:rPr sz="2531" spc="148" dirty="0">
                <a:latin typeface="Arial"/>
                <a:cs typeface="Arial"/>
              </a:rPr>
              <a:t> </a:t>
            </a:r>
            <a:r>
              <a:rPr sz="2531" b="1" spc="-141" dirty="0">
                <a:latin typeface="Arial"/>
                <a:cs typeface="Arial"/>
              </a:rPr>
              <a:t>?</a:t>
            </a:r>
            <a:endParaRPr sz="2531">
              <a:latin typeface="Arial"/>
              <a:cs typeface="Arial"/>
            </a:endParaRPr>
          </a:p>
        </p:txBody>
      </p:sp>
    </p:spTree>
    <p:extLst>
      <p:ext uri="{BB962C8B-B14F-4D97-AF65-F5344CB8AC3E}">
        <p14:creationId xmlns:p14="http://schemas.microsoft.com/office/powerpoint/2010/main" val="1303451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Рисунок 67">
            <a:extLst>
              <a:ext uri="{FF2B5EF4-FFF2-40B4-BE49-F238E27FC236}">
                <a16:creationId xmlns:a16="http://schemas.microsoft.com/office/drawing/2014/main" id="{1A2CCED2-885F-4DE2-8EED-2287010D3BC1}"/>
              </a:ext>
            </a:extLst>
          </p:cNvPr>
          <p:cNvPicPr>
            <a:picLocks noChangeAspect="1"/>
          </p:cNvPicPr>
          <p:nvPr/>
        </p:nvPicPr>
        <p:blipFill>
          <a:blip r:embed="rId2"/>
          <a:stretch>
            <a:fillRect/>
          </a:stretch>
        </p:blipFill>
        <p:spPr>
          <a:xfrm>
            <a:off x="2600028" y="1125140"/>
            <a:ext cx="6991945" cy="5237262"/>
          </a:xfrm>
          <a:prstGeom prst="rect">
            <a:avLst/>
          </a:prstGeom>
        </p:spPr>
      </p:pic>
    </p:spTree>
    <p:extLst>
      <p:ext uri="{BB962C8B-B14F-4D97-AF65-F5344CB8AC3E}">
        <p14:creationId xmlns:p14="http://schemas.microsoft.com/office/powerpoint/2010/main" val="371500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1602432" cy="454420"/>
          </a:xfrm>
          <a:prstGeom prst="rect">
            <a:avLst/>
          </a:prstGeom>
        </p:spPr>
        <p:txBody>
          <a:bodyPr vert="horz" wrap="square" lIns="0" tIns="0" rIns="0" bIns="0" rtlCol="0" anchor="ctr">
            <a:spAutoFit/>
          </a:bodyPr>
          <a:lstStyle/>
          <a:p>
            <a:pPr marL="8929">
              <a:lnSpc>
                <a:spcPct val="100000"/>
              </a:lnSpc>
            </a:pPr>
            <a:r>
              <a:rPr sz="2953" dirty="0">
                <a:latin typeface="Arial"/>
                <a:cs typeface="Arial"/>
              </a:rPr>
              <a:t>wo</a:t>
            </a:r>
            <a:r>
              <a:rPr sz="2953" spc="-56" dirty="0">
                <a:latin typeface="Arial"/>
                <a:cs typeface="Arial"/>
              </a:rPr>
              <a:t>r</a:t>
            </a:r>
            <a:r>
              <a:rPr sz="2953" spc="-25" dirty="0">
                <a:latin typeface="Arial"/>
                <a:cs typeface="Arial"/>
              </a:rPr>
              <a:t>d2vec</a:t>
            </a:r>
            <a:endParaRPr sz="2953">
              <a:latin typeface="Arial"/>
              <a:cs typeface="Arial"/>
            </a:endParaRPr>
          </a:p>
        </p:txBody>
      </p:sp>
      <p:sp>
        <p:nvSpPr>
          <p:cNvPr id="3" name="object 3"/>
          <p:cNvSpPr/>
          <p:nvPr/>
        </p:nvSpPr>
        <p:spPr>
          <a:xfrm>
            <a:off x="7084054" y="2923339"/>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1952625" y="164171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5" name="object 5"/>
          <p:cNvSpPr txBox="1"/>
          <p:nvPr/>
        </p:nvSpPr>
        <p:spPr>
          <a:xfrm>
            <a:off x="2274094" y="1584724"/>
            <a:ext cx="4026396" cy="794448"/>
          </a:xfrm>
          <a:prstGeom prst="rect">
            <a:avLst/>
          </a:prstGeom>
        </p:spPr>
        <p:txBody>
          <a:bodyPr vert="horz" wrap="square" lIns="0" tIns="0" rIns="0" bIns="0" rtlCol="0">
            <a:spAutoFit/>
          </a:bodyPr>
          <a:lstStyle/>
          <a:p>
            <a:pPr marL="8929" marR="3572">
              <a:lnSpc>
                <a:spcPct val="101899"/>
              </a:lnSpc>
            </a:pPr>
            <a:r>
              <a:rPr sz="2531" spc="-25" dirty="0">
                <a:latin typeface="Arial"/>
                <a:cs typeface="Arial"/>
              </a:rPr>
              <a:t>by </a:t>
            </a:r>
            <a:r>
              <a:rPr sz="2531" spc="-63" dirty="0">
                <a:latin typeface="Arial"/>
                <a:cs typeface="Arial"/>
              </a:rPr>
              <a:t>Mikolov, </a:t>
            </a:r>
            <a:r>
              <a:rPr sz="2531" spc="-74" dirty="0">
                <a:latin typeface="Arial"/>
                <a:cs typeface="Arial"/>
              </a:rPr>
              <a:t>Sutskever, </a:t>
            </a:r>
            <a:r>
              <a:rPr sz="2531" spc="-49" dirty="0">
                <a:latin typeface="Arial"/>
                <a:cs typeface="Arial"/>
              </a:rPr>
              <a:t>Chen,  </a:t>
            </a:r>
            <a:r>
              <a:rPr sz="2531" spc="-28" dirty="0">
                <a:latin typeface="Arial"/>
                <a:cs typeface="Arial"/>
              </a:rPr>
              <a:t>Corrado </a:t>
            </a:r>
            <a:r>
              <a:rPr sz="2531" spc="-35" dirty="0">
                <a:latin typeface="Arial"/>
                <a:cs typeface="Arial"/>
              </a:rPr>
              <a:t>and </a:t>
            </a:r>
            <a:r>
              <a:rPr sz="2531" spc="-84" dirty="0">
                <a:latin typeface="Arial"/>
                <a:cs typeface="Arial"/>
              </a:rPr>
              <a:t>Dean </a:t>
            </a:r>
            <a:r>
              <a:rPr sz="2531" spc="-25" dirty="0">
                <a:latin typeface="Arial"/>
                <a:cs typeface="Arial"/>
              </a:rPr>
              <a:t>at</a:t>
            </a:r>
            <a:r>
              <a:rPr sz="2531" spc="116" dirty="0">
                <a:latin typeface="Arial"/>
                <a:cs typeface="Arial"/>
              </a:rPr>
              <a:t> </a:t>
            </a:r>
            <a:r>
              <a:rPr sz="2531" spc="-49" dirty="0">
                <a:latin typeface="Arial"/>
                <a:cs typeface="Arial"/>
              </a:rPr>
              <a:t>Google</a:t>
            </a:r>
            <a:endParaRPr sz="2531">
              <a:latin typeface="Arial"/>
              <a:cs typeface="Arial"/>
            </a:endParaRPr>
          </a:p>
        </p:txBody>
      </p:sp>
      <p:sp>
        <p:nvSpPr>
          <p:cNvPr id="6" name="object 6"/>
          <p:cNvSpPr txBox="1"/>
          <p:nvPr/>
        </p:nvSpPr>
        <p:spPr>
          <a:xfrm>
            <a:off x="1952625" y="280257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7" name="object 7"/>
          <p:cNvSpPr txBox="1"/>
          <p:nvPr/>
        </p:nvSpPr>
        <p:spPr>
          <a:xfrm>
            <a:off x="2274094" y="2752914"/>
            <a:ext cx="1852910" cy="389466"/>
          </a:xfrm>
          <a:prstGeom prst="rect">
            <a:avLst/>
          </a:prstGeom>
        </p:spPr>
        <p:txBody>
          <a:bodyPr vert="horz" wrap="square" lIns="0" tIns="0" rIns="0" bIns="0" rtlCol="0">
            <a:spAutoFit/>
          </a:bodyPr>
          <a:lstStyle/>
          <a:p>
            <a:pPr marL="8929"/>
            <a:r>
              <a:rPr sz="2531" spc="-67" dirty="0">
                <a:latin typeface="Arial"/>
                <a:cs typeface="Arial"/>
              </a:rPr>
              <a:t>NAACL</a:t>
            </a:r>
            <a:r>
              <a:rPr sz="2531" spc="-53" dirty="0">
                <a:latin typeface="Arial"/>
                <a:cs typeface="Arial"/>
              </a:rPr>
              <a:t> </a:t>
            </a:r>
            <a:r>
              <a:rPr sz="2531" spc="-4" dirty="0">
                <a:latin typeface="Arial"/>
                <a:cs typeface="Arial"/>
              </a:rPr>
              <a:t>2013</a:t>
            </a:r>
            <a:endParaRPr sz="2531">
              <a:latin typeface="Arial"/>
              <a:cs typeface="Arial"/>
            </a:endParaRPr>
          </a:p>
        </p:txBody>
      </p:sp>
      <p:sp>
        <p:nvSpPr>
          <p:cNvPr id="8" name="object 8"/>
          <p:cNvSpPr txBox="1"/>
          <p:nvPr/>
        </p:nvSpPr>
        <p:spPr>
          <a:xfrm>
            <a:off x="1952625" y="3571169"/>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9" name="object 9"/>
          <p:cNvSpPr txBox="1"/>
          <p:nvPr/>
        </p:nvSpPr>
        <p:spPr>
          <a:xfrm>
            <a:off x="2274094" y="3520867"/>
            <a:ext cx="4120158" cy="1194045"/>
          </a:xfrm>
          <a:prstGeom prst="rect">
            <a:avLst/>
          </a:prstGeom>
        </p:spPr>
        <p:txBody>
          <a:bodyPr vert="horz" wrap="square" lIns="0" tIns="0" rIns="0" bIns="0" rtlCol="0">
            <a:spAutoFit/>
          </a:bodyPr>
          <a:lstStyle/>
          <a:p>
            <a:pPr marL="8929"/>
            <a:r>
              <a:rPr sz="2531" spc="-39" dirty="0">
                <a:latin typeface="Arial"/>
                <a:cs typeface="Arial"/>
              </a:rPr>
              <a:t>takes </a:t>
            </a:r>
            <a:r>
              <a:rPr sz="2531" spc="-95" dirty="0">
                <a:latin typeface="Arial"/>
                <a:cs typeface="Arial"/>
              </a:rPr>
              <a:t>a </a:t>
            </a:r>
            <a:r>
              <a:rPr sz="2531" b="1" spc="21" dirty="0">
                <a:latin typeface="Arial"/>
                <a:cs typeface="Arial"/>
              </a:rPr>
              <a:t>text </a:t>
            </a:r>
            <a:r>
              <a:rPr sz="2531" b="1" spc="-11" dirty="0">
                <a:latin typeface="Arial"/>
                <a:cs typeface="Arial"/>
              </a:rPr>
              <a:t>corpus </a:t>
            </a:r>
            <a:r>
              <a:rPr sz="2531" spc="-74" dirty="0">
                <a:latin typeface="Arial"/>
                <a:cs typeface="Arial"/>
              </a:rPr>
              <a:t>as</a:t>
            </a:r>
            <a:r>
              <a:rPr sz="2531" spc="98" dirty="0">
                <a:latin typeface="Arial"/>
                <a:cs typeface="Arial"/>
              </a:rPr>
              <a:t> </a:t>
            </a:r>
            <a:r>
              <a:rPr sz="2531" b="1" spc="-21" dirty="0">
                <a:latin typeface="Arial"/>
                <a:cs typeface="Arial"/>
              </a:rPr>
              <a:t>input</a:t>
            </a:r>
            <a:endParaRPr sz="2531">
              <a:latin typeface="Arial"/>
              <a:cs typeface="Arial"/>
            </a:endParaRPr>
          </a:p>
          <a:p>
            <a:pPr marL="8929">
              <a:spcBef>
                <a:spcPts val="67"/>
              </a:spcBef>
            </a:pPr>
            <a:r>
              <a:rPr sz="2531" spc="-35" dirty="0">
                <a:latin typeface="Arial"/>
                <a:cs typeface="Arial"/>
              </a:rPr>
              <a:t>and </a:t>
            </a:r>
            <a:r>
              <a:rPr sz="2531" spc="-21" dirty="0">
                <a:latin typeface="Arial"/>
                <a:cs typeface="Arial"/>
              </a:rPr>
              <a:t>produces</a:t>
            </a:r>
            <a:r>
              <a:rPr sz="2531" spc="4" dirty="0">
                <a:latin typeface="Arial"/>
                <a:cs typeface="Arial"/>
              </a:rPr>
              <a:t> </a:t>
            </a:r>
            <a:r>
              <a:rPr sz="2531" spc="-35" dirty="0">
                <a:latin typeface="Arial"/>
                <a:cs typeface="Arial"/>
              </a:rPr>
              <a:t>the</a:t>
            </a:r>
            <a:endParaRPr sz="2531">
              <a:latin typeface="Arial"/>
              <a:cs typeface="Arial"/>
            </a:endParaRPr>
          </a:p>
          <a:p>
            <a:pPr marL="8929">
              <a:spcBef>
                <a:spcPts val="56"/>
              </a:spcBef>
            </a:pPr>
            <a:r>
              <a:rPr sz="2531" b="1" spc="11" dirty="0">
                <a:latin typeface="Arial"/>
                <a:cs typeface="Arial"/>
              </a:rPr>
              <a:t>word </a:t>
            </a:r>
            <a:r>
              <a:rPr sz="2531" b="1" spc="-4" dirty="0">
                <a:latin typeface="Arial"/>
                <a:cs typeface="Arial"/>
              </a:rPr>
              <a:t>vectors </a:t>
            </a:r>
            <a:r>
              <a:rPr sz="2531" spc="-74" dirty="0">
                <a:latin typeface="Arial"/>
                <a:cs typeface="Arial"/>
              </a:rPr>
              <a:t>as</a:t>
            </a:r>
            <a:r>
              <a:rPr sz="2531" spc="-39" dirty="0">
                <a:latin typeface="Arial"/>
                <a:cs typeface="Arial"/>
              </a:rPr>
              <a:t> </a:t>
            </a:r>
            <a:r>
              <a:rPr sz="2531" b="1" dirty="0">
                <a:latin typeface="Arial"/>
                <a:cs typeface="Arial"/>
              </a:rPr>
              <a:t>output</a:t>
            </a:r>
            <a:endParaRPr sz="2531">
              <a:latin typeface="Arial"/>
              <a:cs typeface="Arial"/>
            </a:endParaRPr>
          </a:p>
        </p:txBody>
      </p:sp>
    </p:spTree>
    <p:extLst>
      <p:ext uri="{BB962C8B-B14F-4D97-AF65-F5344CB8AC3E}">
        <p14:creationId xmlns:p14="http://schemas.microsoft.com/office/powerpoint/2010/main" val="986201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6288546" cy="6858000"/>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a:spLocks noGrp="1"/>
          </p:cNvSpPr>
          <p:nvPr>
            <p:ph type="title"/>
          </p:nvPr>
        </p:nvSpPr>
        <p:spPr>
          <a:xfrm>
            <a:off x="1861810" y="273149"/>
            <a:ext cx="1875681" cy="794448"/>
          </a:xfrm>
          <a:prstGeom prst="rect">
            <a:avLst/>
          </a:prstGeom>
        </p:spPr>
        <p:txBody>
          <a:bodyPr vert="horz" wrap="square" lIns="0" tIns="0" rIns="0" bIns="0" rtlCol="0" anchor="ctr">
            <a:spAutoFit/>
          </a:bodyPr>
          <a:lstStyle/>
          <a:p>
            <a:pPr marL="8929" marR="3572">
              <a:lnSpc>
                <a:spcPct val="101899"/>
              </a:lnSpc>
            </a:pPr>
            <a:r>
              <a:rPr sz="2531" b="0" spc="-42" dirty="0"/>
              <a:t>Sweden  </a:t>
            </a:r>
            <a:r>
              <a:rPr sz="2531" b="0" spc="-74" dirty="0"/>
              <a:t>Similar</a:t>
            </a:r>
            <a:r>
              <a:rPr sz="2531" b="0" spc="-63" dirty="0"/>
              <a:t> </a:t>
            </a:r>
            <a:r>
              <a:rPr sz="2531" b="0" spc="-11" dirty="0"/>
              <a:t>words</a:t>
            </a:r>
            <a:endParaRPr sz="2531"/>
          </a:p>
        </p:txBody>
      </p:sp>
    </p:spTree>
    <p:extLst>
      <p:ext uri="{BB962C8B-B14F-4D97-AF65-F5344CB8AC3E}">
        <p14:creationId xmlns:p14="http://schemas.microsoft.com/office/powerpoint/2010/main" val="62086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6286500" cy="6858000"/>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a:spLocks noGrp="1"/>
          </p:cNvSpPr>
          <p:nvPr>
            <p:ph type="title"/>
          </p:nvPr>
        </p:nvSpPr>
        <p:spPr>
          <a:xfrm>
            <a:off x="1867435" y="273149"/>
            <a:ext cx="1875681" cy="794448"/>
          </a:xfrm>
          <a:prstGeom prst="rect">
            <a:avLst/>
          </a:prstGeom>
        </p:spPr>
        <p:txBody>
          <a:bodyPr vert="horz" wrap="square" lIns="0" tIns="0" rIns="0" bIns="0" rtlCol="0" anchor="ctr">
            <a:spAutoFit/>
          </a:bodyPr>
          <a:lstStyle/>
          <a:p>
            <a:pPr marL="8929" marR="3572">
              <a:lnSpc>
                <a:spcPct val="101899"/>
              </a:lnSpc>
            </a:pPr>
            <a:r>
              <a:rPr sz="2531" b="0" spc="-63" dirty="0"/>
              <a:t>Harvard  </a:t>
            </a:r>
            <a:r>
              <a:rPr sz="2531" b="0" spc="-74" dirty="0"/>
              <a:t>Similar</a:t>
            </a:r>
            <a:r>
              <a:rPr sz="2531" b="0" spc="-63" dirty="0"/>
              <a:t> </a:t>
            </a:r>
            <a:r>
              <a:rPr sz="2531" b="0" spc="-11" dirty="0"/>
              <a:t>words</a:t>
            </a:r>
            <a:endParaRPr sz="2531" dirty="0"/>
          </a:p>
        </p:txBody>
      </p:sp>
    </p:spTree>
    <p:extLst>
      <p:ext uri="{BB962C8B-B14F-4D97-AF65-F5344CB8AC3E}">
        <p14:creationId xmlns:p14="http://schemas.microsoft.com/office/powerpoint/2010/main" val="1374588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1602432" cy="454420"/>
          </a:xfrm>
          <a:prstGeom prst="rect">
            <a:avLst/>
          </a:prstGeom>
        </p:spPr>
        <p:txBody>
          <a:bodyPr vert="horz" wrap="square" lIns="0" tIns="0" rIns="0" bIns="0" rtlCol="0" anchor="ctr">
            <a:spAutoFit/>
          </a:bodyPr>
          <a:lstStyle/>
          <a:p>
            <a:pPr marL="8929">
              <a:lnSpc>
                <a:spcPct val="100000"/>
              </a:lnSpc>
            </a:pPr>
            <a:r>
              <a:rPr sz="2953" dirty="0">
                <a:latin typeface="Arial"/>
                <a:cs typeface="Arial"/>
              </a:rPr>
              <a:t>wo</a:t>
            </a:r>
            <a:r>
              <a:rPr sz="2953" spc="-56" dirty="0">
                <a:latin typeface="Arial"/>
                <a:cs typeface="Arial"/>
              </a:rPr>
              <a:t>r</a:t>
            </a:r>
            <a:r>
              <a:rPr sz="2953" spc="-25" dirty="0">
                <a:latin typeface="Arial"/>
                <a:cs typeface="Arial"/>
              </a:rPr>
              <a:t>d2vec</a:t>
            </a:r>
            <a:endParaRPr sz="2953">
              <a:latin typeface="Arial"/>
              <a:cs typeface="Arial"/>
            </a:endParaRPr>
          </a:p>
        </p:txBody>
      </p:sp>
      <p:sp>
        <p:nvSpPr>
          <p:cNvPr id="3" name="object 3"/>
          <p:cNvSpPr/>
          <p:nvPr/>
        </p:nvSpPr>
        <p:spPr>
          <a:xfrm>
            <a:off x="7940873" y="1689913"/>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1952625" y="1642356"/>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5" name="object 5"/>
          <p:cNvSpPr txBox="1"/>
          <p:nvPr/>
        </p:nvSpPr>
        <p:spPr>
          <a:xfrm>
            <a:off x="2274094" y="1592054"/>
            <a:ext cx="5447555" cy="791755"/>
          </a:xfrm>
          <a:prstGeom prst="rect">
            <a:avLst/>
          </a:prstGeom>
        </p:spPr>
        <p:txBody>
          <a:bodyPr vert="horz" wrap="square" lIns="0" tIns="0" rIns="0" bIns="0" rtlCol="0">
            <a:spAutoFit/>
          </a:bodyPr>
          <a:lstStyle/>
          <a:p>
            <a:pPr marL="8929"/>
            <a:r>
              <a:rPr sz="2531" b="1" spc="11" dirty="0">
                <a:latin typeface="Arial"/>
                <a:cs typeface="Arial"/>
              </a:rPr>
              <a:t>word </a:t>
            </a:r>
            <a:r>
              <a:rPr sz="2531" b="1" spc="-4" dirty="0">
                <a:latin typeface="Arial"/>
                <a:cs typeface="Arial"/>
              </a:rPr>
              <a:t>meaning </a:t>
            </a:r>
            <a:r>
              <a:rPr sz="2531" spc="-35" dirty="0">
                <a:latin typeface="Arial"/>
                <a:cs typeface="Arial"/>
              </a:rPr>
              <a:t>and</a:t>
            </a:r>
            <a:r>
              <a:rPr sz="2531" spc="-21" dirty="0">
                <a:latin typeface="Arial"/>
                <a:cs typeface="Arial"/>
              </a:rPr>
              <a:t> </a:t>
            </a:r>
            <a:r>
              <a:rPr sz="2531" b="1" spc="-21" dirty="0">
                <a:latin typeface="Arial"/>
                <a:cs typeface="Arial"/>
              </a:rPr>
              <a:t>relationships</a:t>
            </a:r>
            <a:endParaRPr sz="2531" dirty="0">
              <a:latin typeface="Arial"/>
              <a:cs typeface="Arial"/>
            </a:endParaRPr>
          </a:p>
          <a:p>
            <a:pPr marL="8929">
              <a:spcBef>
                <a:spcPts val="67"/>
              </a:spcBef>
            </a:pPr>
            <a:r>
              <a:rPr sz="2531" spc="-28" dirty="0">
                <a:latin typeface="Arial"/>
                <a:cs typeface="Arial"/>
              </a:rPr>
              <a:t>between </a:t>
            </a:r>
            <a:r>
              <a:rPr sz="2531" spc="-11" dirty="0">
                <a:latin typeface="Arial"/>
                <a:cs typeface="Arial"/>
              </a:rPr>
              <a:t>words </a:t>
            </a:r>
            <a:r>
              <a:rPr sz="2531" spc="-95" dirty="0">
                <a:latin typeface="Arial"/>
                <a:cs typeface="Arial"/>
              </a:rPr>
              <a:t>are </a:t>
            </a:r>
            <a:r>
              <a:rPr sz="2531" b="1" spc="11" dirty="0">
                <a:latin typeface="Arial"/>
                <a:cs typeface="Arial"/>
              </a:rPr>
              <a:t>encoded</a:t>
            </a:r>
            <a:r>
              <a:rPr sz="2531" b="1" spc="98" dirty="0">
                <a:latin typeface="Arial"/>
                <a:cs typeface="Arial"/>
              </a:rPr>
              <a:t> </a:t>
            </a:r>
            <a:r>
              <a:rPr sz="2531" b="1" spc="-18" dirty="0">
                <a:latin typeface="Arial"/>
                <a:cs typeface="Arial"/>
              </a:rPr>
              <a:t>spatially</a:t>
            </a:r>
            <a:endParaRPr sz="2531" dirty="0">
              <a:latin typeface="Arial"/>
              <a:cs typeface="Arial"/>
            </a:endParaRPr>
          </a:p>
        </p:txBody>
      </p:sp>
      <p:sp>
        <p:nvSpPr>
          <p:cNvPr id="6" name="object 6"/>
          <p:cNvSpPr txBox="1"/>
          <p:nvPr/>
        </p:nvSpPr>
        <p:spPr>
          <a:xfrm>
            <a:off x="1952625" y="280514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7" name="object 7"/>
          <p:cNvSpPr txBox="1"/>
          <p:nvPr/>
        </p:nvSpPr>
        <p:spPr>
          <a:xfrm>
            <a:off x="2274094" y="2748155"/>
            <a:ext cx="4518422" cy="1599027"/>
          </a:xfrm>
          <a:prstGeom prst="rect">
            <a:avLst/>
          </a:prstGeom>
        </p:spPr>
        <p:txBody>
          <a:bodyPr vert="horz" wrap="square" lIns="0" tIns="0" rIns="0" bIns="0" rtlCol="0">
            <a:spAutoFit/>
          </a:bodyPr>
          <a:lstStyle/>
          <a:p>
            <a:pPr marL="8929" marR="216984">
              <a:lnSpc>
                <a:spcPct val="101899"/>
              </a:lnSpc>
            </a:pPr>
            <a:r>
              <a:rPr sz="2531" spc="28" dirty="0">
                <a:latin typeface="Arial"/>
                <a:cs typeface="Arial"/>
              </a:rPr>
              <a:t>two </a:t>
            </a:r>
            <a:r>
              <a:rPr sz="2531" spc="-60" dirty="0">
                <a:latin typeface="Arial"/>
                <a:cs typeface="Arial"/>
              </a:rPr>
              <a:t>main learning </a:t>
            </a:r>
            <a:r>
              <a:rPr sz="2531" spc="-39" dirty="0">
                <a:latin typeface="Arial"/>
                <a:cs typeface="Arial"/>
              </a:rPr>
              <a:t>algorithms </a:t>
            </a:r>
            <a:r>
              <a:rPr sz="2531" spc="-74" dirty="0">
                <a:latin typeface="Arial"/>
                <a:cs typeface="Arial"/>
              </a:rPr>
              <a:t>in  </a:t>
            </a:r>
            <a:r>
              <a:rPr sz="2531" spc="-18" dirty="0">
                <a:latin typeface="Arial"/>
                <a:cs typeface="Arial"/>
              </a:rPr>
              <a:t>word2vec:</a:t>
            </a:r>
            <a:endParaRPr sz="2531" dirty="0">
              <a:latin typeface="Arial"/>
              <a:cs typeface="Arial"/>
            </a:endParaRPr>
          </a:p>
          <a:p>
            <a:pPr marL="8929">
              <a:spcBef>
                <a:spcPts val="56"/>
              </a:spcBef>
            </a:pPr>
            <a:r>
              <a:rPr sz="2531" b="1" spc="-21" dirty="0">
                <a:latin typeface="Arial"/>
                <a:cs typeface="Arial"/>
              </a:rPr>
              <a:t>continuous </a:t>
            </a:r>
            <a:r>
              <a:rPr sz="2531" b="1" spc="32" dirty="0">
                <a:latin typeface="Arial"/>
                <a:cs typeface="Arial"/>
              </a:rPr>
              <a:t>bag-of-words</a:t>
            </a:r>
            <a:r>
              <a:rPr sz="2531" b="1" spc="21" dirty="0">
                <a:latin typeface="Arial"/>
                <a:cs typeface="Arial"/>
              </a:rPr>
              <a:t> </a:t>
            </a:r>
            <a:r>
              <a:rPr sz="2531" spc="-35" dirty="0">
                <a:latin typeface="Arial"/>
                <a:cs typeface="Arial"/>
              </a:rPr>
              <a:t>and</a:t>
            </a:r>
            <a:endParaRPr sz="2531" dirty="0">
              <a:latin typeface="Arial"/>
              <a:cs typeface="Arial"/>
            </a:endParaRPr>
          </a:p>
          <a:p>
            <a:pPr marL="8929">
              <a:spcBef>
                <a:spcPts val="56"/>
              </a:spcBef>
            </a:pPr>
            <a:r>
              <a:rPr sz="2531" b="1" spc="-21" dirty="0">
                <a:latin typeface="Arial"/>
                <a:cs typeface="Arial"/>
              </a:rPr>
              <a:t>continuous</a:t>
            </a:r>
            <a:r>
              <a:rPr sz="2531" b="1" spc="-46" dirty="0">
                <a:latin typeface="Arial"/>
                <a:cs typeface="Arial"/>
              </a:rPr>
              <a:t> </a:t>
            </a:r>
            <a:r>
              <a:rPr sz="2531" b="1" spc="25" dirty="0">
                <a:latin typeface="Arial"/>
                <a:cs typeface="Arial"/>
              </a:rPr>
              <a:t>skip-gram</a:t>
            </a:r>
            <a:endParaRPr sz="2531" dirty="0">
              <a:latin typeface="Arial"/>
              <a:cs typeface="Arial"/>
            </a:endParaRPr>
          </a:p>
        </p:txBody>
      </p:sp>
    </p:spTree>
    <p:extLst>
      <p:ext uri="{BB962C8B-B14F-4D97-AF65-F5344CB8AC3E}">
        <p14:creationId xmlns:p14="http://schemas.microsoft.com/office/powerpoint/2010/main" val="1901193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768400" cy="454420"/>
          </a:xfrm>
          <a:prstGeom prst="rect">
            <a:avLst/>
          </a:prstGeom>
        </p:spPr>
        <p:txBody>
          <a:bodyPr vert="horz" wrap="square" lIns="0" tIns="0" rIns="0" bIns="0" rtlCol="0" anchor="ctr">
            <a:spAutoFit/>
          </a:bodyPr>
          <a:lstStyle/>
          <a:p>
            <a:pPr marL="8929">
              <a:lnSpc>
                <a:spcPct val="100000"/>
              </a:lnSpc>
            </a:pPr>
            <a:r>
              <a:rPr sz="2953" b="0" spc="-84" dirty="0"/>
              <a:t>Goal</a:t>
            </a:r>
            <a:endParaRPr sz="2953"/>
          </a:p>
        </p:txBody>
      </p:sp>
      <p:sp>
        <p:nvSpPr>
          <p:cNvPr id="3" name="object 3"/>
          <p:cNvSpPr/>
          <p:nvPr/>
        </p:nvSpPr>
        <p:spPr>
          <a:xfrm>
            <a:off x="1904836" y="2030371"/>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p:nvPr/>
        </p:nvSpPr>
        <p:spPr>
          <a:xfrm>
            <a:off x="5893810" y="2428049"/>
            <a:ext cx="4431326" cy="3323495"/>
          </a:xfrm>
          <a:prstGeom prst="rect">
            <a:avLst/>
          </a:prstGeom>
          <a:blipFill>
            <a:blip r:embed="rId3"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3351849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C2E2E5-729C-445A-8E6F-3ABA85D6E4C8}"/>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031DA95A-A829-43EB-8E84-771A52C88B31}"/>
              </a:ext>
            </a:extLst>
          </p:cNvPr>
          <p:cNvPicPr>
            <a:picLocks noChangeAspect="1"/>
          </p:cNvPicPr>
          <p:nvPr/>
        </p:nvPicPr>
        <p:blipFill>
          <a:blip r:embed="rId2"/>
          <a:stretch>
            <a:fillRect/>
          </a:stretch>
        </p:blipFill>
        <p:spPr>
          <a:xfrm>
            <a:off x="1989136" y="1825625"/>
            <a:ext cx="7400925" cy="4352925"/>
          </a:xfrm>
          <a:prstGeom prst="rect">
            <a:avLst/>
          </a:prstGeom>
        </p:spPr>
      </p:pic>
    </p:spTree>
    <p:extLst>
      <p:ext uri="{BB962C8B-B14F-4D97-AF65-F5344CB8AC3E}">
        <p14:creationId xmlns:p14="http://schemas.microsoft.com/office/powerpoint/2010/main" val="2774280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0301" y="1388566"/>
            <a:ext cx="3562945" cy="0"/>
          </a:xfrm>
          <a:custGeom>
            <a:avLst/>
            <a:gdLst/>
            <a:ahLst/>
            <a:cxnLst/>
            <a:rect l="l" t="t" r="r" b="b"/>
            <a:pathLst>
              <a:path w="5067300">
                <a:moveTo>
                  <a:pt x="0" y="0"/>
                </a:moveTo>
                <a:lnTo>
                  <a:pt x="5067300" y="0"/>
                </a:lnTo>
                <a:lnTo>
                  <a:pt x="0" y="0"/>
                </a:lnTo>
                <a:close/>
              </a:path>
            </a:pathLst>
          </a:custGeom>
          <a:ln w="12700">
            <a:solidFill>
              <a:srgbClr val="9A9A9A"/>
            </a:solidFill>
          </a:ln>
        </p:spPr>
        <p:txBody>
          <a:bodyPr wrap="square" lIns="0" tIns="0" rIns="0" bIns="0" rtlCol="0"/>
          <a:lstStyle/>
          <a:p>
            <a:endParaRPr sz="1266"/>
          </a:p>
        </p:txBody>
      </p:sp>
      <p:sp>
        <p:nvSpPr>
          <p:cNvPr id="3" name="object 3"/>
          <p:cNvSpPr txBox="1">
            <a:spLocks noGrp="1"/>
          </p:cNvSpPr>
          <p:nvPr>
            <p:ph type="title"/>
          </p:nvPr>
        </p:nvSpPr>
        <p:spPr>
          <a:xfrm>
            <a:off x="2605269" y="264386"/>
            <a:ext cx="2213223" cy="917944"/>
          </a:xfrm>
          <a:prstGeom prst="rect">
            <a:avLst/>
          </a:prstGeom>
        </p:spPr>
        <p:txBody>
          <a:bodyPr vert="horz" wrap="square" lIns="0" tIns="0" rIns="0" bIns="0" rtlCol="0" anchor="ctr">
            <a:spAutoFit/>
          </a:bodyPr>
          <a:lstStyle/>
          <a:p>
            <a:pPr marL="8929" marR="3572" indent="208501">
              <a:lnSpc>
                <a:spcPct val="101200"/>
              </a:lnSpc>
            </a:pPr>
            <a:r>
              <a:rPr sz="2953" spc="-32" dirty="0">
                <a:latin typeface="Arial"/>
                <a:cs typeface="Arial"/>
              </a:rPr>
              <a:t>continuous  </a:t>
            </a:r>
            <a:r>
              <a:rPr sz="2953" spc="11" dirty="0">
                <a:latin typeface="Arial"/>
                <a:cs typeface="Arial"/>
              </a:rPr>
              <a:t>bag-of-wo</a:t>
            </a:r>
            <a:r>
              <a:rPr sz="2953" spc="-49" dirty="0">
                <a:latin typeface="Arial"/>
                <a:cs typeface="Arial"/>
              </a:rPr>
              <a:t>r</a:t>
            </a:r>
            <a:r>
              <a:rPr sz="2953" spc="-4" dirty="0">
                <a:latin typeface="Arial"/>
                <a:cs typeface="Arial"/>
              </a:rPr>
              <a:t>ds</a:t>
            </a:r>
            <a:endParaRPr sz="2953" dirty="0">
              <a:latin typeface="Arial"/>
              <a:cs typeface="Arial"/>
            </a:endParaRPr>
          </a:p>
        </p:txBody>
      </p:sp>
      <p:sp>
        <p:nvSpPr>
          <p:cNvPr id="4" name="object 4"/>
          <p:cNvSpPr txBox="1"/>
          <p:nvPr/>
        </p:nvSpPr>
        <p:spPr>
          <a:xfrm>
            <a:off x="1952625" y="1577276"/>
            <a:ext cx="3328988" cy="4510850"/>
          </a:xfrm>
          <a:prstGeom prst="rect">
            <a:avLst/>
          </a:prstGeom>
        </p:spPr>
        <p:txBody>
          <a:bodyPr vert="horz" wrap="square" lIns="0" tIns="0" rIns="0" bIns="0" rtlCol="0">
            <a:spAutoFit/>
          </a:bodyPr>
          <a:lstStyle/>
          <a:p>
            <a:pPr marL="241093" marR="3572" indent="-232164">
              <a:lnSpc>
                <a:spcPct val="101600"/>
              </a:lnSpc>
              <a:buSzPct val="75000"/>
              <a:buChar char="•"/>
              <a:tabLst>
                <a:tab pos="240647" algn="l"/>
                <a:tab pos="241093" algn="l"/>
              </a:tabLst>
            </a:pPr>
            <a:r>
              <a:rPr sz="2531" spc="32" dirty="0">
                <a:latin typeface="Arial"/>
                <a:cs typeface="Arial"/>
              </a:rPr>
              <a:t>predicting </a:t>
            </a:r>
            <a:r>
              <a:rPr sz="2531" spc="14" dirty="0">
                <a:latin typeface="Arial"/>
                <a:cs typeface="Arial"/>
              </a:rPr>
              <a:t>the</a:t>
            </a:r>
            <a:r>
              <a:rPr sz="2531" spc="-74" dirty="0">
                <a:latin typeface="Arial"/>
                <a:cs typeface="Arial"/>
              </a:rPr>
              <a:t> </a:t>
            </a:r>
            <a:r>
              <a:rPr sz="2531" spc="11" dirty="0">
                <a:latin typeface="Arial"/>
                <a:cs typeface="Arial"/>
              </a:rPr>
              <a:t>current  </a:t>
            </a:r>
            <a:r>
              <a:rPr sz="2531" spc="46" dirty="0">
                <a:latin typeface="Arial"/>
                <a:cs typeface="Arial"/>
              </a:rPr>
              <a:t>word </a:t>
            </a:r>
            <a:r>
              <a:rPr sz="2531" b="1" spc="7" dirty="0">
                <a:latin typeface="Arial"/>
                <a:cs typeface="Arial"/>
              </a:rPr>
              <a:t>based </a:t>
            </a:r>
            <a:r>
              <a:rPr sz="2531" b="1" spc="-25" dirty="0">
                <a:latin typeface="Arial"/>
                <a:cs typeface="Arial"/>
              </a:rPr>
              <a:t>on </a:t>
            </a:r>
            <a:r>
              <a:rPr sz="2531" b="1" spc="14" dirty="0">
                <a:latin typeface="Arial"/>
                <a:cs typeface="Arial"/>
              </a:rPr>
              <a:t>the  </a:t>
            </a:r>
            <a:r>
              <a:rPr sz="2531" b="1" spc="11" dirty="0">
                <a:latin typeface="Arial"/>
                <a:cs typeface="Arial"/>
              </a:rPr>
              <a:t>context</a:t>
            </a:r>
            <a:endParaRPr sz="2531" dirty="0">
              <a:latin typeface="Arial"/>
              <a:cs typeface="Arial"/>
            </a:endParaRPr>
          </a:p>
          <a:p>
            <a:pPr marL="241093" marR="39736" indent="-232164">
              <a:lnSpc>
                <a:spcPct val="101899"/>
              </a:lnSpc>
              <a:spcBef>
                <a:spcPts val="2106"/>
              </a:spcBef>
              <a:buSzPct val="75000"/>
              <a:buFont typeface="Arial"/>
              <a:buChar char="•"/>
              <a:tabLst>
                <a:tab pos="240647" algn="l"/>
                <a:tab pos="241093" algn="l"/>
              </a:tabLst>
            </a:pPr>
            <a:r>
              <a:rPr sz="2531" b="1" spc="-4" dirty="0">
                <a:latin typeface="Arial"/>
                <a:cs typeface="Arial"/>
              </a:rPr>
              <a:t>order </a:t>
            </a:r>
            <a:r>
              <a:rPr sz="2531" spc="42" dirty="0">
                <a:latin typeface="Arial"/>
                <a:cs typeface="Arial"/>
              </a:rPr>
              <a:t>of </a:t>
            </a:r>
            <a:r>
              <a:rPr sz="2531" spc="35" dirty="0">
                <a:latin typeface="Arial"/>
                <a:cs typeface="Arial"/>
              </a:rPr>
              <a:t>words </a:t>
            </a:r>
            <a:r>
              <a:rPr sz="2531" spc="-4" dirty="0">
                <a:latin typeface="Arial"/>
                <a:cs typeface="Arial"/>
              </a:rPr>
              <a:t>in</a:t>
            </a:r>
            <a:r>
              <a:rPr sz="2531" spc="-105" dirty="0">
                <a:latin typeface="Arial"/>
                <a:cs typeface="Arial"/>
              </a:rPr>
              <a:t> </a:t>
            </a:r>
            <a:r>
              <a:rPr sz="2531" spc="14" dirty="0">
                <a:latin typeface="Arial"/>
                <a:cs typeface="Arial"/>
              </a:rPr>
              <a:t>the  </a:t>
            </a:r>
            <a:r>
              <a:rPr sz="2531" spc="18" dirty="0">
                <a:latin typeface="Arial"/>
                <a:cs typeface="Arial"/>
              </a:rPr>
              <a:t>history </a:t>
            </a:r>
            <a:r>
              <a:rPr sz="2531" b="1" spc="-4" dirty="0">
                <a:latin typeface="Arial"/>
                <a:cs typeface="Arial"/>
              </a:rPr>
              <a:t>does </a:t>
            </a:r>
            <a:r>
              <a:rPr sz="2531" b="1" dirty="0">
                <a:latin typeface="Arial"/>
                <a:cs typeface="Arial"/>
              </a:rPr>
              <a:t>not  </a:t>
            </a:r>
            <a:r>
              <a:rPr sz="2531" b="1" spc="-7" dirty="0">
                <a:latin typeface="Arial"/>
                <a:cs typeface="Arial"/>
              </a:rPr>
              <a:t>influence </a:t>
            </a:r>
            <a:r>
              <a:rPr sz="2531" b="1" spc="14" dirty="0">
                <a:latin typeface="Arial"/>
                <a:cs typeface="Arial"/>
              </a:rPr>
              <a:t>the  </a:t>
            </a:r>
            <a:r>
              <a:rPr sz="2531" b="1" spc="-4" dirty="0">
                <a:latin typeface="Arial"/>
                <a:cs typeface="Arial"/>
              </a:rPr>
              <a:t>projection</a:t>
            </a:r>
            <a:endParaRPr sz="2531" dirty="0">
              <a:latin typeface="Arial"/>
              <a:cs typeface="Arial"/>
            </a:endParaRPr>
          </a:p>
          <a:p>
            <a:pPr marL="241093" marR="784445" indent="-232164">
              <a:lnSpc>
                <a:spcPct val="101899"/>
              </a:lnSpc>
              <a:spcBef>
                <a:spcPts val="2106"/>
              </a:spcBef>
              <a:buSzPct val="75000"/>
              <a:buChar char="•"/>
              <a:tabLst>
                <a:tab pos="240647" algn="l"/>
                <a:tab pos="241093" algn="l"/>
              </a:tabLst>
            </a:pPr>
            <a:r>
              <a:rPr sz="2531" spc="7" dirty="0">
                <a:latin typeface="Arial"/>
                <a:cs typeface="Arial"/>
              </a:rPr>
              <a:t>faster </a:t>
            </a:r>
            <a:r>
              <a:rPr sz="2531" spc="-95" dirty="0">
                <a:latin typeface="Arial"/>
                <a:cs typeface="Arial"/>
              </a:rPr>
              <a:t>&amp; </a:t>
            </a:r>
            <a:r>
              <a:rPr sz="2531" b="1" spc="11" dirty="0">
                <a:latin typeface="Arial"/>
                <a:cs typeface="Arial"/>
              </a:rPr>
              <a:t>more  </a:t>
            </a:r>
            <a:r>
              <a:rPr sz="2531" b="1" spc="7" dirty="0">
                <a:latin typeface="Arial"/>
                <a:cs typeface="Arial"/>
              </a:rPr>
              <a:t>appropriate</a:t>
            </a:r>
            <a:r>
              <a:rPr sz="2531" b="1" spc="-60" dirty="0">
                <a:latin typeface="Arial"/>
                <a:cs typeface="Arial"/>
              </a:rPr>
              <a:t> </a:t>
            </a:r>
            <a:r>
              <a:rPr sz="2531" b="1" dirty="0">
                <a:latin typeface="Arial"/>
                <a:cs typeface="Arial"/>
              </a:rPr>
              <a:t>for  </a:t>
            </a:r>
            <a:r>
              <a:rPr sz="2531" b="1" spc="-7" dirty="0">
                <a:latin typeface="Arial"/>
                <a:cs typeface="Arial"/>
              </a:rPr>
              <a:t>larger</a:t>
            </a:r>
            <a:r>
              <a:rPr sz="2531" b="1" spc="-46" dirty="0">
                <a:latin typeface="Arial"/>
                <a:cs typeface="Arial"/>
              </a:rPr>
              <a:t> </a:t>
            </a:r>
            <a:r>
              <a:rPr sz="2531" b="1" spc="11" dirty="0">
                <a:latin typeface="Arial"/>
                <a:cs typeface="Arial"/>
              </a:rPr>
              <a:t>corpora</a:t>
            </a:r>
            <a:endParaRPr sz="2531" dirty="0">
              <a:latin typeface="Arial"/>
              <a:cs typeface="Arial"/>
            </a:endParaRPr>
          </a:p>
        </p:txBody>
      </p:sp>
      <p:sp>
        <p:nvSpPr>
          <p:cNvPr id="5" name="object 5"/>
          <p:cNvSpPr txBox="1"/>
          <p:nvPr/>
        </p:nvSpPr>
        <p:spPr>
          <a:xfrm>
            <a:off x="9381916" y="6464941"/>
            <a:ext cx="1021556" cy="216341"/>
          </a:xfrm>
          <a:prstGeom prst="rect">
            <a:avLst/>
          </a:prstGeom>
        </p:spPr>
        <p:txBody>
          <a:bodyPr vert="horz" wrap="square" lIns="0" tIns="0" rIns="0" bIns="0" rtlCol="0">
            <a:spAutoFit/>
          </a:bodyPr>
          <a:lstStyle/>
          <a:p>
            <a:pPr marL="8929"/>
            <a:r>
              <a:rPr sz="1406" spc="-28" dirty="0">
                <a:latin typeface="Arial"/>
                <a:cs typeface="Arial"/>
              </a:rPr>
              <a:t>Mikolov </a:t>
            </a:r>
            <a:r>
              <a:rPr sz="1406" spc="-14" dirty="0">
                <a:latin typeface="Arial"/>
                <a:cs typeface="Arial"/>
              </a:rPr>
              <a:t>et</a:t>
            </a:r>
            <a:r>
              <a:rPr sz="1406" spc="-18" dirty="0">
                <a:latin typeface="Arial"/>
                <a:cs typeface="Arial"/>
              </a:rPr>
              <a:t> </a:t>
            </a:r>
            <a:r>
              <a:rPr sz="1406" spc="-35" dirty="0">
                <a:latin typeface="Arial"/>
                <a:cs typeface="Arial"/>
              </a:rPr>
              <a:t>al.</a:t>
            </a:r>
            <a:endParaRPr sz="1406">
              <a:latin typeface="Arial"/>
              <a:cs typeface="Arial"/>
            </a:endParaRPr>
          </a:p>
        </p:txBody>
      </p:sp>
      <p:sp>
        <p:nvSpPr>
          <p:cNvPr id="6" name="object 6"/>
          <p:cNvSpPr/>
          <p:nvPr/>
        </p:nvSpPr>
        <p:spPr>
          <a:xfrm>
            <a:off x="5818972" y="253602"/>
            <a:ext cx="4549832" cy="6152797"/>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1497828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0301" y="1388566"/>
            <a:ext cx="3562945" cy="0"/>
          </a:xfrm>
          <a:custGeom>
            <a:avLst/>
            <a:gdLst/>
            <a:ahLst/>
            <a:cxnLst/>
            <a:rect l="l" t="t" r="r" b="b"/>
            <a:pathLst>
              <a:path w="5067300">
                <a:moveTo>
                  <a:pt x="0" y="0"/>
                </a:moveTo>
                <a:lnTo>
                  <a:pt x="5067300" y="0"/>
                </a:lnTo>
                <a:lnTo>
                  <a:pt x="0" y="0"/>
                </a:lnTo>
                <a:close/>
              </a:path>
            </a:pathLst>
          </a:custGeom>
          <a:ln w="12700">
            <a:solidFill>
              <a:srgbClr val="9A9A9A"/>
            </a:solidFill>
          </a:ln>
        </p:spPr>
        <p:txBody>
          <a:bodyPr wrap="square" lIns="0" tIns="0" rIns="0" bIns="0" rtlCol="0"/>
          <a:lstStyle/>
          <a:p>
            <a:endParaRPr sz="1266"/>
          </a:p>
        </p:txBody>
      </p:sp>
      <p:sp>
        <p:nvSpPr>
          <p:cNvPr id="3" name="object 3"/>
          <p:cNvSpPr txBox="1">
            <a:spLocks noGrp="1"/>
          </p:cNvSpPr>
          <p:nvPr>
            <p:ph type="title"/>
          </p:nvPr>
        </p:nvSpPr>
        <p:spPr>
          <a:xfrm>
            <a:off x="2813795" y="264386"/>
            <a:ext cx="1796207" cy="917944"/>
          </a:xfrm>
          <a:prstGeom prst="rect">
            <a:avLst/>
          </a:prstGeom>
        </p:spPr>
        <p:txBody>
          <a:bodyPr vert="horz" wrap="square" lIns="0" tIns="0" rIns="0" bIns="0" rtlCol="0" anchor="ctr">
            <a:spAutoFit/>
          </a:bodyPr>
          <a:lstStyle/>
          <a:p>
            <a:pPr marL="85275" marR="3572" indent="-76793">
              <a:lnSpc>
                <a:spcPct val="101200"/>
              </a:lnSpc>
            </a:pPr>
            <a:r>
              <a:rPr sz="2953" spc="-28" dirty="0">
                <a:latin typeface="Arial"/>
                <a:cs typeface="Arial"/>
              </a:rPr>
              <a:t>continuous  </a:t>
            </a:r>
            <a:r>
              <a:rPr sz="2953" spc="-21" dirty="0">
                <a:latin typeface="Arial"/>
                <a:cs typeface="Arial"/>
              </a:rPr>
              <a:t>skip-gram</a:t>
            </a:r>
            <a:endParaRPr sz="2953" dirty="0">
              <a:latin typeface="Arial"/>
              <a:cs typeface="Arial"/>
            </a:endParaRPr>
          </a:p>
        </p:txBody>
      </p:sp>
      <p:sp>
        <p:nvSpPr>
          <p:cNvPr id="4" name="object 4"/>
          <p:cNvSpPr txBox="1"/>
          <p:nvPr/>
        </p:nvSpPr>
        <p:spPr>
          <a:xfrm>
            <a:off x="1952625" y="1578819"/>
            <a:ext cx="3238798" cy="3416320"/>
          </a:xfrm>
          <a:prstGeom prst="rect">
            <a:avLst/>
          </a:prstGeom>
        </p:spPr>
        <p:txBody>
          <a:bodyPr vert="horz" wrap="square" lIns="0" tIns="0" rIns="0" bIns="0" rtlCol="0">
            <a:spAutoFit/>
          </a:bodyPr>
          <a:lstStyle/>
          <a:p>
            <a:pPr marL="241093" marR="3572" indent="-232164">
              <a:lnSpc>
                <a:spcPct val="101200"/>
              </a:lnSpc>
              <a:buSzPct val="75000"/>
              <a:buChar char="•"/>
              <a:tabLst>
                <a:tab pos="240647" algn="l"/>
                <a:tab pos="241093" algn="l"/>
              </a:tabLst>
            </a:pPr>
            <a:r>
              <a:rPr sz="2531" spc="-4" dirty="0">
                <a:latin typeface="Arial"/>
                <a:cs typeface="Arial"/>
              </a:rPr>
              <a:t>maximize  </a:t>
            </a:r>
            <a:r>
              <a:rPr sz="2531" spc="18" dirty="0">
                <a:latin typeface="Arial"/>
                <a:cs typeface="Arial"/>
              </a:rPr>
              <a:t>classification </a:t>
            </a:r>
            <a:r>
              <a:rPr sz="2531" spc="42" dirty="0">
                <a:latin typeface="Arial"/>
                <a:cs typeface="Arial"/>
              </a:rPr>
              <a:t>of </a:t>
            </a:r>
            <a:r>
              <a:rPr sz="2531" spc="-49" dirty="0">
                <a:latin typeface="Arial"/>
                <a:cs typeface="Arial"/>
              </a:rPr>
              <a:t>a  </a:t>
            </a:r>
            <a:r>
              <a:rPr sz="2531" spc="46" dirty="0">
                <a:latin typeface="Arial"/>
                <a:cs typeface="Arial"/>
              </a:rPr>
              <a:t>word </a:t>
            </a:r>
            <a:r>
              <a:rPr sz="2531" b="1" spc="7" dirty="0">
                <a:latin typeface="Arial"/>
                <a:cs typeface="Arial"/>
              </a:rPr>
              <a:t>based </a:t>
            </a:r>
            <a:r>
              <a:rPr sz="2531" b="1" spc="-25" dirty="0">
                <a:latin typeface="Arial"/>
                <a:cs typeface="Arial"/>
              </a:rPr>
              <a:t>on  </a:t>
            </a:r>
            <a:r>
              <a:rPr sz="2531" b="1" spc="4" dirty="0">
                <a:latin typeface="Arial"/>
                <a:cs typeface="Arial"/>
              </a:rPr>
              <a:t>another </a:t>
            </a:r>
            <a:r>
              <a:rPr sz="2531" b="1" spc="11" dirty="0">
                <a:latin typeface="Arial"/>
                <a:cs typeface="Arial"/>
              </a:rPr>
              <a:t>word </a:t>
            </a:r>
            <a:r>
              <a:rPr sz="2531" b="1" spc="-49" dirty="0">
                <a:latin typeface="Arial"/>
                <a:cs typeface="Arial"/>
              </a:rPr>
              <a:t>in </a:t>
            </a:r>
            <a:r>
              <a:rPr sz="2531" b="1" spc="14" dirty="0">
                <a:latin typeface="Arial"/>
                <a:cs typeface="Arial"/>
              </a:rPr>
              <a:t>the  </a:t>
            </a:r>
            <a:r>
              <a:rPr sz="2531" b="1" spc="21" dirty="0">
                <a:latin typeface="Arial"/>
                <a:cs typeface="Arial"/>
              </a:rPr>
              <a:t>same</a:t>
            </a:r>
            <a:r>
              <a:rPr sz="2531" b="1" spc="-67" dirty="0">
                <a:latin typeface="Arial"/>
                <a:cs typeface="Arial"/>
              </a:rPr>
              <a:t> </a:t>
            </a:r>
            <a:r>
              <a:rPr sz="2531" b="1" spc="11" dirty="0">
                <a:latin typeface="Arial"/>
                <a:cs typeface="Arial"/>
              </a:rPr>
              <a:t>sentence</a:t>
            </a:r>
            <a:endParaRPr sz="2531" dirty="0">
              <a:latin typeface="Arial"/>
              <a:cs typeface="Arial"/>
            </a:endParaRPr>
          </a:p>
          <a:p>
            <a:pPr marL="241093" marR="104474" indent="-232164" algn="just">
              <a:lnSpc>
                <a:spcPct val="100699"/>
              </a:lnSpc>
              <a:spcBef>
                <a:spcPts val="2085"/>
              </a:spcBef>
              <a:buSzPct val="75000"/>
              <a:buChar char="•"/>
              <a:tabLst>
                <a:tab pos="241093" algn="l"/>
              </a:tabLst>
            </a:pPr>
            <a:r>
              <a:rPr sz="2531" spc="28" dirty="0">
                <a:latin typeface="Arial"/>
                <a:cs typeface="Arial"/>
              </a:rPr>
              <a:t>better </a:t>
            </a:r>
            <a:r>
              <a:rPr sz="2531" spc="46" dirty="0">
                <a:latin typeface="Arial"/>
                <a:cs typeface="Arial"/>
              </a:rPr>
              <a:t>word </a:t>
            </a:r>
            <a:r>
              <a:rPr sz="2531" spc="25" dirty="0">
                <a:latin typeface="Arial"/>
                <a:cs typeface="Arial"/>
              </a:rPr>
              <a:t>vectors  </a:t>
            </a:r>
            <a:r>
              <a:rPr sz="2531" spc="28" dirty="0">
                <a:latin typeface="Arial"/>
                <a:cs typeface="Arial"/>
              </a:rPr>
              <a:t>for </a:t>
            </a:r>
            <a:r>
              <a:rPr sz="2531" b="1" dirty="0">
                <a:latin typeface="Arial"/>
                <a:cs typeface="Arial"/>
              </a:rPr>
              <a:t>frequent</a:t>
            </a:r>
            <a:r>
              <a:rPr sz="2531" b="1" spc="-70" dirty="0">
                <a:latin typeface="Arial"/>
                <a:cs typeface="Arial"/>
              </a:rPr>
              <a:t> </a:t>
            </a:r>
            <a:r>
              <a:rPr sz="2531" b="1" spc="-4" dirty="0">
                <a:latin typeface="Arial"/>
                <a:cs typeface="Arial"/>
              </a:rPr>
              <a:t>words</a:t>
            </a:r>
            <a:r>
              <a:rPr sz="2531" spc="-4" dirty="0">
                <a:latin typeface="Arial"/>
                <a:cs typeface="Arial"/>
              </a:rPr>
              <a:t>,  </a:t>
            </a:r>
            <a:r>
              <a:rPr sz="2531" spc="60" dirty="0">
                <a:latin typeface="Arial"/>
                <a:cs typeface="Arial"/>
              </a:rPr>
              <a:t>but </a:t>
            </a:r>
            <a:r>
              <a:rPr sz="2531" spc="14" dirty="0">
                <a:latin typeface="Arial"/>
                <a:cs typeface="Arial"/>
              </a:rPr>
              <a:t>slower </a:t>
            </a:r>
            <a:r>
              <a:rPr sz="2531" spc="67" dirty="0">
                <a:latin typeface="Arial"/>
                <a:cs typeface="Arial"/>
              </a:rPr>
              <a:t>to</a:t>
            </a:r>
            <a:r>
              <a:rPr sz="2531" spc="-120" dirty="0">
                <a:latin typeface="Arial"/>
                <a:cs typeface="Arial"/>
              </a:rPr>
              <a:t> </a:t>
            </a:r>
            <a:r>
              <a:rPr sz="2531" spc="7" dirty="0">
                <a:latin typeface="Arial"/>
                <a:cs typeface="Arial"/>
              </a:rPr>
              <a:t>train</a:t>
            </a:r>
            <a:endParaRPr sz="2531" dirty="0">
              <a:latin typeface="Arial"/>
              <a:cs typeface="Arial"/>
            </a:endParaRPr>
          </a:p>
        </p:txBody>
      </p:sp>
      <p:sp>
        <p:nvSpPr>
          <p:cNvPr id="5" name="object 5"/>
          <p:cNvSpPr/>
          <p:nvPr/>
        </p:nvSpPr>
        <p:spPr>
          <a:xfrm>
            <a:off x="6441100" y="324068"/>
            <a:ext cx="4060393" cy="5852675"/>
          </a:xfrm>
          <a:prstGeom prst="rect">
            <a:avLst/>
          </a:prstGeom>
          <a:blipFill>
            <a:blip r:embed="rId2" cstate="print"/>
            <a:stretch>
              <a:fillRect/>
            </a:stretch>
          </a:blipFill>
        </p:spPr>
        <p:txBody>
          <a:bodyPr wrap="square" lIns="0" tIns="0" rIns="0" bIns="0" rtlCol="0"/>
          <a:lstStyle/>
          <a:p>
            <a:endParaRPr sz="1266"/>
          </a:p>
        </p:txBody>
      </p:sp>
      <p:sp>
        <p:nvSpPr>
          <p:cNvPr id="6" name="object 6"/>
          <p:cNvSpPr txBox="1"/>
          <p:nvPr/>
        </p:nvSpPr>
        <p:spPr>
          <a:xfrm>
            <a:off x="9381916" y="6464941"/>
            <a:ext cx="1021556" cy="216341"/>
          </a:xfrm>
          <a:prstGeom prst="rect">
            <a:avLst/>
          </a:prstGeom>
        </p:spPr>
        <p:txBody>
          <a:bodyPr vert="horz" wrap="square" lIns="0" tIns="0" rIns="0" bIns="0" rtlCol="0">
            <a:spAutoFit/>
          </a:bodyPr>
          <a:lstStyle/>
          <a:p>
            <a:pPr marL="8929"/>
            <a:r>
              <a:rPr sz="1406" spc="-28" dirty="0">
                <a:latin typeface="Arial"/>
                <a:cs typeface="Arial"/>
              </a:rPr>
              <a:t>Mikolov </a:t>
            </a:r>
            <a:r>
              <a:rPr sz="1406" spc="-14" dirty="0">
                <a:latin typeface="Arial"/>
                <a:cs typeface="Arial"/>
              </a:rPr>
              <a:t>et</a:t>
            </a:r>
            <a:r>
              <a:rPr sz="1406" spc="-18" dirty="0">
                <a:latin typeface="Arial"/>
                <a:cs typeface="Arial"/>
              </a:rPr>
              <a:t> </a:t>
            </a:r>
            <a:r>
              <a:rPr sz="1406" spc="-35" dirty="0">
                <a:latin typeface="Arial"/>
                <a:cs typeface="Arial"/>
              </a:rPr>
              <a:t>al.</a:t>
            </a:r>
            <a:endParaRPr sz="1406">
              <a:latin typeface="Arial"/>
              <a:cs typeface="Arial"/>
            </a:endParaRPr>
          </a:p>
        </p:txBody>
      </p:sp>
    </p:spTree>
    <p:extLst>
      <p:ext uri="{BB962C8B-B14F-4D97-AF65-F5344CB8AC3E}">
        <p14:creationId xmlns:p14="http://schemas.microsoft.com/office/powerpoint/2010/main" val="2818342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039666" cy="454420"/>
          </a:xfrm>
          <a:prstGeom prst="rect">
            <a:avLst/>
          </a:prstGeom>
        </p:spPr>
        <p:txBody>
          <a:bodyPr vert="horz" wrap="square" lIns="0" tIns="0" rIns="0" bIns="0" rtlCol="0" anchor="ctr">
            <a:spAutoFit/>
          </a:bodyPr>
          <a:lstStyle/>
          <a:p>
            <a:pPr marL="8929">
              <a:lnSpc>
                <a:spcPct val="100000"/>
              </a:lnSpc>
            </a:pPr>
            <a:r>
              <a:rPr sz="2953" spc="-95" dirty="0">
                <a:latin typeface="Arial"/>
                <a:cs typeface="Arial"/>
              </a:rPr>
              <a:t>Why </a:t>
            </a:r>
            <a:r>
              <a:rPr sz="2953" spc="-28" dirty="0">
                <a:latin typeface="Arial"/>
                <a:cs typeface="Arial"/>
              </a:rPr>
              <a:t>it </a:t>
            </a:r>
            <a:r>
              <a:rPr sz="2953" spc="-84" dirty="0">
                <a:latin typeface="Arial"/>
                <a:cs typeface="Arial"/>
              </a:rPr>
              <a:t>is</a:t>
            </a:r>
            <a:r>
              <a:rPr sz="2953" spc="77" dirty="0">
                <a:latin typeface="Arial"/>
                <a:cs typeface="Arial"/>
              </a:rPr>
              <a:t> </a:t>
            </a:r>
            <a:r>
              <a:rPr sz="2953" spc="-49" dirty="0">
                <a:latin typeface="Arial"/>
                <a:cs typeface="Arial"/>
              </a:rPr>
              <a:t>awesome</a:t>
            </a:r>
            <a:endParaRPr sz="2953">
              <a:latin typeface="Arial"/>
              <a:cs typeface="Arial"/>
            </a:endParaRPr>
          </a:p>
        </p:txBody>
      </p:sp>
      <p:sp>
        <p:nvSpPr>
          <p:cNvPr id="3" name="object 3"/>
          <p:cNvSpPr txBox="1"/>
          <p:nvPr/>
        </p:nvSpPr>
        <p:spPr>
          <a:xfrm>
            <a:off x="1952626" y="1645959"/>
            <a:ext cx="116532" cy="340863"/>
          </a:xfrm>
          <a:prstGeom prst="rect">
            <a:avLst/>
          </a:prstGeom>
        </p:spPr>
        <p:txBody>
          <a:bodyPr vert="horz" wrap="square" lIns="0" tIns="0" rIns="0" bIns="0" rtlCol="0">
            <a:spAutoFit/>
          </a:bodyPr>
          <a:lstStyle/>
          <a:p>
            <a:pPr marL="8929"/>
            <a:r>
              <a:rPr sz="2215" spc="-4" dirty="0">
                <a:latin typeface="Arial"/>
                <a:cs typeface="Arial"/>
              </a:rPr>
              <a:t>•</a:t>
            </a:r>
            <a:endParaRPr sz="2215">
              <a:latin typeface="Arial"/>
              <a:cs typeface="Arial"/>
            </a:endParaRPr>
          </a:p>
        </p:txBody>
      </p:sp>
      <p:sp>
        <p:nvSpPr>
          <p:cNvPr id="4" name="object 4"/>
          <p:cNvSpPr txBox="1"/>
          <p:nvPr/>
        </p:nvSpPr>
        <p:spPr>
          <a:xfrm>
            <a:off x="2274094" y="1588018"/>
            <a:ext cx="7524601" cy="454420"/>
          </a:xfrm>
          <a:prstGeom prst="rect">
            <a:avLst/>
          </a:prstGeom>
        </p:spPr>
        <p:txBody>
          <a:bodyPr vert="horz" wrap="square" lIns="0" tIns="0" rIns="0" bIns="0" rtlCol="0">
            <a:spAutoFit/>
          </a:bodyPr>
          <a:lstStyle/>
          <a:p>
            <a:pPr marL="8929"/>
            <a:r>
              <a:rPr sz="2953" spc="-67" dirty="0">
                <a:latin typeface="Arial"/>
                <a:cs typeface="Arial"/>
              </a:rPr>
              <a:t>there </a:t>
            </a:r>
            <a:r>
              <a:rPr sz="2953" spc="-84" dirty="0">
                <a:latin typeface="Arial"/>
                <a:cs typeface="Arial"/>
              </a:rPr>
              <a:t>is </a:t>
            </a:r>
            <a:r>
              <a:rPr sz="2953" spc="-112" dirty="0">
                <a:latin typeface="Arial"/>
                <a:cs typeface="Arial"/>
              </a:rPr>
              <a:t>a </a:t>
            </a:r>
            <a:r>
              <a:rPr sz="2953" b="1" spc="11" dirty="0">
                <a:latin typeface="Arial"/>
                <a:cs typeface="Arial"/>
              </a:rPr>
              <a:t>fast </a:t>
            </a:r>
            <a:r>
              <a:rPr sz="2953" b="1" spc="14" dirty="0">
                <a:latin typeface="Arial"/>
                <a:cs typeface="Arial"/>
              </a:rPr>
              <a:t>open-source</a:t>
            </a:r>
            <a:r>
              <a:rPr sz="2953" b="1" spc="243" dirty="0">
                <a:latin typeface="Arial"/>
                <a:cs typeface="Arial"/>
              </a:rPr>
              <a:t> </a:t>
            </a:r>
            <a:r>
              <a:rPr sz="2953" b="1" spc="4" dirty="0">
                <a:latin typeface="Arial"/>
                <a:cs typeface="Arial"/>
              </a:rPr>
              <a:t>implementation</a:t>
            </a:r>
            <a:endParaRPr sz="2953" dirty="0">
              <a:latin typeface="Arial"/>
              <a:cs typeface="Arial"/>
            </a:endParaRPr>
          </a:p>
        </p:txBody>
      </p:sp>
      <p:sp>
        <p:nvSpPr>
          <p:cNvPr id="5" name="object 5"/>
          <p:cNvSpPr txBox="1"/>
          <p:nvPr/>
        </p:nvSpPr>
        <p:spPr>
          <a:xfrm>
            <a:off x="1952626" y="2477920"/>
            <a:ext cx="116532" cy="340863"/>
          </a:xfrm>
          <a:prstGeom prst="rect">
            <a:avLst/>
          </a:prstGeom>
        </p:spPr>
        <p:txBody>
          <a:bodyPr vert="horz" wrap="square" lIns="0" tIns="0" rIns="0" bIns="0" rtlCol="0">
            <a:spAutoFit/>
          </a:bodyPr>
          <a:lstStyle/>
          <a:p>
            <a:pPr marL="8929"/>
            <a:r>
              <a:rPr sz="2215" spc="-4" dirty="0">
                <a:latin typeface="Arial"/>
                <a:cs typeface="Arial"/>
              </a:rPr>
              <a:t>•</a:t>
            </a:r>
            <a:endParaRPr sz="2215">
              <a:latin typeface="Arial"/>
              <a:cs typeface="Arial"/>
            </a:endParaRPr>
          </a:p>
        </p:txBody>
      </p:sp>
      <p:sp>
        <p:nvSpPr>
          <p:cNvPr id="6" name="object 6"/>
          <p:cNvSpPr txBox="1"/>
          <p:nvPr/>
        </p:nvSpPr>
        <p:spPr>
          <a:xfrm>
            <a:off x="2274094" y="2419977"/>
            <a:ext cx="7414766" cy="1388906"/>
          </a:xfrm>
          <a:prstGeom prst="rect">
            <a:avLst/>
          </a:prstGeom>
        </p:spPr>
        <p:txBody>
          <a:bodyPr vert="horz" wrap="square" lIns="0" tIns="0" rIns="0" bIns="0" rtlCol="0">
            <a:spAutoFit/>
          </a:bodyPr>
          <a:lstStyle/>
          <a:p>
            <a:pPr marL="8929"/>
            <a:r>
              <a:rPr sz="2953" spc="-39" dirty="0">
                <a:latin typeface="Arial"/>
                <a:cs typeface="Arial"/>
              </a:rPr>
              <a:t>can </a:t>
            </a:r>
            <a:r>
              <a:rPr sz="2953" spc="-32" dirty="0">
                <a:latin typeface="Arial"/>
                <a:cs typeface="Arial"/>
              </a:rPr>
              <a:t>be </a:t>
            </a:r>
            <a:r>
              <a:rPr sz="2953" spc="-46" dirty="0">
                <a:latin typeface="Arial"/>
                <a:cs typeface="Arial"/>
              </a:rPr>
              <a:t>used </a:t>
            </a:r>
            <a:r>
              <a:rPr sz="2953" spc="-84" dirty="0">
                <a:latin typeface="Arial"/>
                <a:cs typeface="Arial"/>
              </a:rPr>
              <a:t>as</a:t>
            </a:r>
            <a:r>
              <a:rPr sz="2953" spc="91" dirty="0">
                <a:latin typeface="Arial"/>
                <a:cs typeface="Arial"/>
              </a:rPr>
              <a:t> </a:t>
            </a:r>
            <a:r>
              <a:rPr sz="2953" b="1" spc="4" dirty="0">
                <a:latin typeface="Arial"/>
                <a:cs typeface="Arial"/>
              </a:rPr>
              <a:t>features</a:t>
            </a:r>
            <a:endParaRPr sz="2953" dirty="0">
              <a:latin typeface="Arial"/>
              <a:cs typeface="Arial"/>
            </a:endParaRPr>
          </a:p>
          <a:p>
            <a:pPr marL="8929">
              <a:spcBef>
                <a:spcPts val="53"/>
              </a:spcBef>
            </a:pPr>
            <a:r>
              <a:rPr sz="2953" spc="-39" dirty="0">
                <a:latin typeface="Arial"/>
                <a:cs typeface="Arial"/>
              </a:rPr>
              <a:t>for </a:t>
            </a:r>
            <a:r>
              <a:rPr sz="2953" b="1" spc="-4" dirty="0">
                <a:latin typeface="Arial"/>
                <a:cs typeface="Arial"/>
              </a:rPr>
              <a:t>natural language </a:t>
            </a:r>
            <a:r>
              <a:rPr sz="2953" b="1" spc="-18" dirty="0">
                <a:latin typeface="Arial"/>
                <a:cs typeface="Arial"/>
              </a:rPr>
              <a:t>processing </a:t>
            </a:r>
            <a:r>
              <a:rPr sz="2953" b="1" spc="7" dirty="0">
                <a:latin typeface="Arial"/>
                <a:cs typeface="Arial"/>
              </a:rPr>
              <a:t>tasks</a:t>
            </a:r>
            <a:r>
              <a:rPr sz="2953" b="1" spc="60" dirty="0">
                <a:latin typeface="Arial"/>
                <a:cs typeface="Arial"/>
              </a:rPr>
              <a:t> </a:t>
            </a:r>
            <a:r>
              <a:rPr sz="2953" spc="-39" dirty="0">
                <a:latin typeface="Arial"/>
                <a:cs typeface="Arial"/>
              </a:rPr>
              <a:t>and</a:t>
            </a:r>
            <a:endParaRPr sz="2953" dirty="0">
              <a:latin typeface="Arial"/>
              <a:cs typeface="Arial"/>
            </a:endParaRPr>
          </a:p>
          <a:p>
            <a:pPr marL="8929">
              <a:spcBef>
                <a:spcPts val="53"/>
              </a:spcBef>
            </a:pPr>
            <a:r>
              <a:rPr sz="2953" b="1" spc="4" dirty="0">
                <a:latin typeface="Arial"/>
                <a:cs typeface="Arial"/>
              </a:rPr>
              <a:t>machine </a:t>
            </a:r>
            <a:r>
              <a:rPr sz="2953" b="1" spc="-11" dirty="0">
                <a:latin typeface="Arial"/>
                <a:cs typeface="Arial"/>
              </a:rPr>
              <a:t>learning</a:t>
            </a:r>
            <a:r>
              <a:rPr sz="2953" b="1" spc="-21" dirty="0">
                <a:latin typeface="Arial"/>
                <a:cs typeface="Arial"/>
              </a:rPr>
              <a:t> </a:t>
            </a:r>
            <a:r>
              <a:rPr sz="2953" spc="-46" dirty="0">
                <a:latin typeface="Arial"/>
                <a:cs typeface="Arial"/>
              </a:rPr>
              <a:t>algorithms</a:t>
            </a:r>
            <a:endParaRPr sz="2953" dirty="0">
              <a:latin typeface="Arial"/>
              <a:cs typeface="Arial"/>
            </a:endParaRPr>
          </a:p>
        </p:txBody>
      </p:sp>
    </p:spTree>
    <p:extLst>
      <p:ext uri="{BB962C8B-B14F-4D97-AF65-F5344CB8AC3E}">
        <p14:creationId xmlns:p14="http://schemas.microsoft.com/office/powerpoint/2010/main" val="1451463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209330" cy="454420"/>
          </a:xfrm>
          <a:prstGeom prst="rect">
            <a:avLst/>
          </a:prstGeom>
        </p:spPr>
        <p:txBody>
          <a:bodyPr vert="horz" wrap="square" lIns="0" tIns="0" rIns="0" bIns="0" rtlCol="0" anchor="ctr">
            <a:spAutoFit/>
          </a:bodyPr>
          <a:lstStyle/>
          <a:p>
            <a:pPr marL="8929">
              <a:lnSpc>
                <a:spcPct val="100000"/>
              </a:lnSpc>
            </a:pPr>
            <a:r>
              <a:rPr sz="2953" b="0" spc="-63" dirty="0"/>
              <a:t>Machine</a:t>
            </a:r>
            <a:r>
              <a:rPr sz="2953" b="0" spc="-53" dirty="0"/>
              <a:t> </a:t>
            </a:r>
            <a:r>
              <a:rPr sz="2953" b="0" spc="-95" dirty="0"/>
              <a:t>Translation</a:t>
            </a:r>
            <a:endParaRPr sz="2953"/>
          </a:p>
        </p:txBody>
      </p:sp>
      <p:sp>
        <p:nvSpPr>
          <p:cNvPr id="3" name="object 3"/>
          <p:cNvSpPr/>
          <p:nvPr/>
        </p:nvSpPr>
        <p:spPr>
          <a:xfrm>
            <a:off x="2854524" y="1410891"/>
            <a:ext cx="6482953" cy="5176988"/>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774638" y="6469112"/>
            <a:ext cx="1617166"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21" dirty="0">
                <a:latin typeface="Arial"/>
                <a:cs typeface="Arial"/>
              </a:rPr>
              <a:t> </a:t>
            </a:r>
            <a:r>
              <a:rPr sz="1406" spc="-28" dirty="0">
                <a:latin typeface="Arial"/>
                <a:cs typeface="Arial"/>
              </a:rPr>
              <a:t>Mikolov</a:t>
            </a:r>
            <a:endParaRPr sz="1406">
              <a:latin typeface="Arial"/>
              <a:cs typeface="Arial"/>
            </a:endParaRPr>
          </a:p>
        </p:txBody>
      </p:sp>
    </p:spTree>
    <p:extLst>
      <p:ext uri="{BB962C8B-B14F-4D97-AF65-F5344CB8AC3E}">
        <p14:creationId xmlns:p14="http://schemas.microsoft.com/office/powerpoint/2010/main" val="3306460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277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060204" cy="454420"/>
          </a:xfrm>
          <a:prstGeom prst="rect">
            <a:avLst/>
          </a:prstGeom>
        </p:spPr>
        <p:txBody>
          <a:bodyPr vert="horz" wrap="square" lIns="0" tIns="0" rIns="0" bIns="0" rtlCol="0" anchor="ctr">
            <a:spAutoFit/>
          </a:bodyPr>
          <a:lstStyle/>
          <a:p>
            <a:pPr marL="8929">
              <a:lnSpc>
                <a:spcPct val="100000"/>
              </a:lnSpc>
            </a:pPr>
            <a:r>
              <a:rPr sz="2953" spc="-53" dirty="0">
                <a:latin typeface="Arial"/>
                <a:cs typeface="Arial"/>
              </a:rPr>
              <a:t>Sentiment</a:t>
            </a:r>
            <a:r>
              <a:rPr sz="2953" spc="-28" dirty="0">
                <a:latin typeface="Arial"/>
                <a:cs typeface="Arial"/>
              </a:rPr>
              <a:t> </a:t>
            </a:r>
            <a:r>
              <a:rPr sz="2953" spc="-91" dirty="0">
                <a:latin typeface="Arial"/>
                <a:cs typeface="Arial"/>
              </a:rPr>
              <a:t>Analysis</a:t>
            </a:r>
            <a:endParaRPr sz="2953">
              <a:latin typeface="Arial"/>
              <a:cs typeface="Arial"/>
            </a:endParaRPr>
          </a:p>
        </p:txBody>
      </p:sp>
      <p:sp>
        <p:nvSpPr>
          <p:cNvPr id="3" name="object 3"/>
          <p:cNvSpPr/>
          <p:nvPr/>
        </p:nvSpPr>
        <p:spPr>
          <a:xfrm>
            <a:off x="2007087" y="1546664"/>
            <a:ext cx="7728448" cy="4669956"/>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791604" y="6469112"/>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
        <p:nvSpPr>
          <p:cNvPr id="5" name="object 5"/>
          <p:cNvSpPr txBox="1"/>
          <p:nvPr/>
        </p:nvSpPr>
        <p:spPr>
          <a:xfrm>
            <a:off x="4585258" y="6469112"/>
            <a:ext cx="2572196" cy="216341"/>
          </a:xfrm>
          <a:prstGeom prst="rect">
            <a:avLst/>
          </a:prstGeom>
        </p:spPr>
        <p:txBody>
          <a:bodyPr vert="horz" wrap="square" lIns="0" tIns="0" rIns="0" bIns="0" rtlCol="0">
            <a:spAutoFit/>
          </a:bodyPr>
          <a:lstStyle/>
          <a:p>
            <a:pPr marL="8929"/>
            <a:r>
              <a:rPr sz="1406" spc="-39" dirty="0">
                <a:latin typeface="Arial"/>
                <a:cs typeface="Arial"/>
              </a:rPr>
              <a:t>Recursive </a:t>
            </a:r>
            <a:r>
              <a:rPr sz="1406" spc="-42" dirty="0">
                <a:latin typeface="Arial"/>
                <a:cs typeface="Arial"/>
              </a:rPr>
              <a:t>Neural </a:t>
            </a:r>
            <a:r>
              <a:rPr sz="1406" spc="-63" dirty="0">
                <a:latin typeface="Arial"/>
                <a:cs typeface="Arial"/>
              </a:rPr>
              <a:t>Tensor</a:t>
            </a:r>
            <a:r>
              <a:rPr sz="1406" spc="74" dirty="0">
                <a:latin typeface="Arial"/>
                <a:cs typeface="Arial"/>
              </a:rPr>
              <a:t> </a:t>
            </a:r>
            <a:r>
              <a:rPr sz="1406" spc="-11" dirty="0">
                <a:latin typeface="Arial"/>
                <a:cs typeface="Arial"/>
              </a:rPr>
              <a:t>Network</a:t>
            </a:r>
            <a:endParaRPr sz="1406">
              <a:latin typeface="Arial"/>
              <a:cs typeface="Arial"/>
            </a:endParaRPr>
          </a:p>
        </p:txBody>
      </p:sp>
    </p:spTree>
    <p:extLst>
      <p:ext uri="{BB962C8B-B14F-4D97-AF65-F5344CB8AC3E}">
        <p14:creationId xmlns:p14="http://schemas.microsoft.com/office/powerpoint/2010/main" val="192791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3116014" cy="454420"/>
          </a:xfrm>
          <a:prstGeom prst="rect">
            <a:avLst/>
          </a:prstGeom>
        </p:spPr>
        <p:txBody>
          <a:bodyPr vert="horz" wrap="square" lIns="0" tIns="0" rIns="0" bIns="0" rtlCol="0" anchor="ctr">
            <a:spAutoFit/>
          </a:bodyPr>
          <a:lstStyle/>
          <a:p>
            <a:pPr marL="8929">
              <a:lnSpc>
                <a:spcPct val="100000"/>
              </a:lnSpc>
            </a:pPr>
            <a:r>
              <a:rPr sz="2953" b="0" spc="-77" dirty="0"/>
              <a:t>Image</a:t>
            </a:r>
            <a:r>
              <a:rPr sz="2953" b="0" spc="-63" dirty="0"/>
              <a:t> </a:t>
            </a:r>
            <a:r>
              <a:rPr sz="2953" b="0" spc="-42" dirty="0"/>
              <a:t>Descriptions</a:t>
            </a:r>
            <a:endParaRPr sz="2953"/>
          </a:p>
        </p:txBody>
      </p:sp>
      <p:sp>
        <p:nvSpPr>
          <p:cNvPr id="3" name="object 3"/>
          <p:cNvSpPr/>
          <p:nvPr/>
        </p:nvSpPr>
        <p:spPr>
          <a:xfrm>
            <a:off x="1631157" y="1464559"/>
            <a:ext cx="7908410" cy="5251184"/>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801160" y="6478041"/>
            <a:ext cx="1564035"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35" dirty="0">
                <a:latin typeface="Arial"/>
                <a:cs typeface="Arial"/>
              </a:rPr>
              <a:t> </a:t>
            </a:r>
            <a:r>
              <a:rPr sz="1406" spc="-53" dirty="0">
                <a:latin typeface="Arial"/>
                <a:cs typeface="Arial"/>
              </a:rPr>
              <a:t>Vinyals</a:t>
            </a:r>
            <a:endParaRPr sz="1406">
              <a:latin typeface="Arial"/>
              <a:cs typeface="Arial"/>
            </a:endParaRPr>
          </a:p>
        </p:txBody>
      </p:sp>
    </p:spTree>
    <p:extLst>
      <p:ext uri="{BB962C8B-B14F-4D97-AF65-F5344CB8AC3E}">
        <p14:creationId xmlns:p14="http://schemas.microsoft.com/office/powerpoint/2010/main" val="3133710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2623542" cy="454420"/>
          </a:xfrm>
          <a:prstGeom prst="rect">
            <a:avLst/>
          </a:prstGeom>
        </p:spPr>
        <p:txBody>
          <a:bodyPr vert="horz" wrap="square" lIns="0" tIns="0" rIns="0" bIns="0" rtlCol="0" anchor="ctr">
            <a:spAutoFit/>
          </a:bodyPr>
          <a:lstStyle/>
          <a:p>
            <a:pPr marL="8929">
              <a:lnSpc>
                <a:spcPct val="100000"/>
              </a:lnSpc>
            </a:pPr>
            <a:r>
              <a:rPr sz="2953" spc="-67" dirty="0">
                <a:latin typeface="Arial"/>
                <a:cs typeface="Arial"/>
              </a:rPr>
              <a:t>Using </a:t>
            </a:r>
            <a:r>
              <a:rPr sz="2953" spc="-21" dirty="0">
                <a:latin typeface="Arial"/>
                <a:cs typeface="Arial"/>
              </a:rPr>
              <a:t>word2vec</a:t>
            </a:r>
            <a:endParaRPr sz="2953">
              <a:latin typeface="Arial"/>
              <a:cs typeface="Arial"/>
            </a:endParaRPr>
          </a:p>
        </p:txBody>
      </p:sp>
      <p:sp>
        <p:nvSpPr>
          <p:cNvPr id="3" name="object 3"/>
          <p:cNvSpPr txBox="1"/>
          <p:nvPr/>
        </p:nvSpPr>
        <p:spPr>
          <a:xfrm>
            <a:off x="1952625" y="1634423"/>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4" name="object 4"/>
          <p:cNvSpPr txBox="1"/>
          <p:nvPr/>
        </p:nvSpPr>
        <p:spPr>
          <a:xfrm>
            <a:off x="2258020" y="1591121"/>
            <a:ext cx="6616005" cy="346249"/>
          </a:xfrm>
          <a:prstGeom prst="rect">
            <a:avLst/>
          </a:prstGeom>
        </p:spPr>
        <p:txBody>
          <a:bodyPr vert="horz" wrap="square" lIns="0" tIns="0" rIns="0" bIns="0" rtlCol="0">
            <a:spAutoFit/>
          </a:bodyPr>
          <a:lstStyle/>
          <a:p>
            <a:pPr marL="8929"/>
            <a:r>
              <a:rPr sz="2250" spc="-49" dirty="0">
                <a:latin typeface="Arial"/>
                <a:cs typeface="Arial"/>
              </a:rPr>
              <a:t>Original:</a:t>
            </a:r>
            <a:r>
              <a:rPr sz="2250" spc="-32" dirty="0">
                <a:latin typeface="Arial"/>
                <a:cs typeface="Arial"/>
              </a:rPr>
              <a:t> </a:t>
            </a:r>
            <a:r>
              <a:rPr sz="2250" u="heavy" spc="14" dirty="0">
                <a:latin typeface="Arial"/>
                <a:cs typeface="Arial"/>
                <a:hlinkClick r:id="rId2"/>
              </a:rPr>
              <a:t>http://word2vec.googlecode.com/svn/trunk/</a:t>
            </a:r>
            <a:endParaRPr sz="2250">
              <a:latin typeface="Arial"/>
              <a:cs typeface="Arial"/>
            </a:endParaRPr>
          </a:p>
        </p:txBody>
      </p:sp>
      <p:sp>
        <p:nvSpPr>
          <p:cNvPr id="5" name="object 5"/>
          <p:cNvSpPr txBox="1"/>
          <p:nvPr/>
        </p:nvSpPr>
        <p:spPr>
          <a:xfrm>
            <a:off x="1952625" y="2338975"/>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6" name="object 6"/>
          <p:cNvSpPr txBox="1"/>
          <p:nvPr/>
        </p:nvSpPr>
        <p:spPr>
          <a:xfrm>
            <a:off x="2258019" y="2295674"/>
            <a:ext cx="6411516" cy="346249"/>
          </a:xfrm>
          <a:prstGeom prst="rect">
            <a:avLst/>
          </a:prstGeom>
        </p:spPr>
        <p:txBody>
          <a:bodyPr vert="horz" wrap="square" lIns="0" tIns="0" rIns="0" bIns="0" rtlCol="0">
            <a:spAutoFit/>
          </a:bodyPr>
          <a:lstStyle/>
          <a:p>
            <a:pPr marL="8929"/>
            <a:r>
              <a:rPr sz="2250" spc="18" dirty="0">
                <a:latin typeface="Arial"/>
                <a:cs typeface="Arial"/>
              </a:rPr>
              <a:t>C++11 </a:t>
            </a:r>
            <a:r>
              <a:rPr sz="2250" spc="-39" dirty="0">
                <a:latin typeface="Arial"/>
                <a:cs typeface="Arial"/>
              </a:rPr>
              <a:t>version:</a:t>
            </a:r>
            <a:r>
              <a:rPr sz="2250" spc="-25" dirty="0">
                <a:latin typeface="Arial"/>
                <a:cs typeface="Arial"/>
              </a:rPr>
              <a:t> </a:t>
            </a:r>
            <a:r>
              <a:rPr sz="2250" u="heavy" spc="14" dirty="0">
                <a:latin typeface="Arial"/>
                <a:cs typeface="Arial"/>
              </a:rPr>
              <a:t>https://github.com/jdeng/word2vec</a:t>
            </a:r>
            <a:endParaRPr sz="2250">
              <a:latin typeface="Arial"/>
              <a:cs typeface="Arial"/>
            </a:endParaRPr>
          </a:p>
        </p:txBody>
      </p:sp>
      <p:sp>
        <p:nvSpPr>
          <p:cNvPr id="7" name="object 7"/>
          <p:cNvSpPr txBox="1"/>
          <p:nvPr/>
        </p:nvSpPr>
        <p:spPr>
          <a:xfrm>
            <a:off x="1952625" y="3043528"/>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8" name="object 8"/>
          <p:cNvSpPr txBox="1"/>
          <p:nvPr/>
        </p:nvSpPr>
        <p:spPr>
          <a:xfrm>
            <a:off x="2258020" y="2994739"/>
            <a:ext cx="6161038" cy="706347"/>
          </a:xfrm>
          <a:prstGeom prst="rect">
            <a:avLst/>
          </a:prstGeom>
        </p:spPr>
        <p:txBody>
          <a:bodyPr vert="horz" wrap="square" lIns="0" tIns="0" rIns="0" bIns="0" rtlCol="0">
            <a:spAutoFit/>
          </a:bodyPr>
          <a:lstStyle/>
          <a:p>
            <a:pPr marL="8929" marR="3572">
              <a:lnSpc>
                <a:spcPct val="101600"/>
              </a:lnSpc>
            </a:pPr>
            <a:r>
              <a:rPr sz="2250" spc="-21" dirty="0">
                <a:latin typeface="Arial"/>
                <a:cs typeface="Arial"/>
              </a:rPr>
              <a:t>Python: </a:t>
            </a:r>
            <a:r>
              <a:rPr sz="2250" u="heavy" dirty="0">
                <a:latin typeface="Arial"/>
                <a:cs typeface="Arial"/>
                <a:hlinkClick r:id="rId3"/>
              </a:rPr>
              <a:t>http://radimrehurek.com/gensim/models/ </a:t>
            </a:r>
            <a:r>
              <a:rPr sz="2250" u="heavy" dirty="0">
                <a:latin typeface="Arial"/>
                <a:cs typeface="Arial"/>
              </a:rPr>
              <a:t> </a:t>
            </a:r>
            <a:r>
              <a:rPr sz="2250" u="heavy" spc="-7" dirty="0">
                <a:latin typeface="Arial"/>
                <a:cs typeface="Arial"/>
              </a:rPr>
              <a:t>word2vec.html</a:t>
            </a:r>
            <a:endParaRPr sz="2250" dirty="0">
              <a:latin typeface="Arial"/>
              <a:cs typeface="Arial"/>
            </a:endParaRPr>
          </a:p>
        </p:txBody>
      </p:sp>
      <p:sp>
        <p:nvSpPr>
          <p:cNvPr id="9" name="object 9"/>
          <p:cNvSpPr txBox="1"/>
          <p:nvPr/>
        </p:nvSpPr>
        <p:spPr>
          <a:xfrm>
            <a:off x="1952625" y="4096338"/>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0" name="object 10"/>
          <p:cNvSpPr txBox="1"/>
          <p:nvPr/>
        </p:nvSpPr>
        <p:spPr>
          <a:xfrm>
            <a:off x="2258020" y="4053036"/>
            <a:ext cx="6048970" cy="346249"/>
          </a:xfrm>
          <a:prstGeom prst="rect">
            <a:avLst/>
          </a:prstGeom>
        </p:spPr>
        <p:txBody>
          <a:bodyPr vert="horz" wrap="square" lIns="0" tIns="0" rIns="0" bIns="0" rtlCol="0">
            <a:spAutoFit/>
          </a:bodyPr>
          <a:lstStyle/>
          <a:p>
            <a:pPr marL="8929"/>
            <a:r>
              <a:rPr sz="2250" spc="-42" dirty="0">
                <a:latin typeface="Arial"/>
                <a:cs typeface="Arial"/>
              </a:rPr>
              <a:t>Java:</a:t>
            </a:r>
            <a:r>
              <a:rPr sz="2250" spc="-14" dirty="0">
                <a:latin typeface="Arial"/>
                <a:cs typeface="Arial"/>
              </a:rPr>
              <a:t> </a:t>
            </a:r>
            <a:r>
              <a:rPr sz="2250" u="heavy" spc="-4" dirty="0">
                <a:latin typeface="Arial"/>
                <a:cs typeface="Arial"/>
              </a:rPr>
              <a:t>https://github.com/ansjsun/word2vec_java</a:t>
            </a:r>
            <a:endParaRPr sz="2250">
              <a:latin typeface="Arial"/>
              <a:cs typeface="Arial"/>
            </a:endParaRPr>
          </a:p>
        </p:txBody>
      </p:sp>
      <p:sp>
        <p:nvSpPr>
          <p:cNvPr id="11" name="object 11"/>
          <p:cNvSpPr txBox="1"/>
          <p:nvPr/>
        </p:nvSpPr>
        <p:spPr>
          <a:xfrm>
            <a:off x="1952625" y="4800890"/>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2" name="object 12"/>
          <p:cNvSpPr txBox="1"/>
          <p:nvPr/>
        </p:nvSpPr>
        <p:spPr>
          <a:xfrm>
            <a:off x="2258019" y="4757589"/>
            <a:ext cx="6386513" cy="346249"/>
          </a:xfrm>
          <a:prstGeom prst="rect">
            <a:avLst/>
          </a:prstGeom>
        </p:spPr>
        <p:txBody>
          <a:bodyPr vert="horz" wrap="square" lIns="0" tIns="0" rIns="0" bIns="0" rtlCol="0">
            <a:spAutoFit/>
          </a:bodyPr>
          <a:lstStyle/>
          <a:p>
            <a:pPr marL="8929"/>
            <a:r>
              <a:rPr sz="2250" spc="-70" dirty="0">
                <a:latin typeface="Arial"/>
                <a:cs typeface="Arial"/>
              </a:rPr>
              <a:t>Parallel </a:t>
            </a:r>
            <a:r>
              <a:rPr sz="2250" spc="-60" dirty="0">
                <a:latin typeface="Arial"/>
                <a:cs typeface="Arial"/>
              </a:rPr>
              <a:t>java:</a:t>
            </a:r>
            <a:r>
              <a:rPr sz="2250" spc="91" dirty="0">
                <a:latin typeface="Arial"/>
                <a:cs typeface="Arial"/>
              </a:rPr>
              <a:t> </a:t>
            </a:r>
            <a:r>
              <a:rPr sz="2250" u="heavy" spc="7" dirty="0">
                <a:latin typeface="Arial"/>
                <a:cs typeface="Arial"/>
              </a:rPr>
              <a:t>https://github.com/siegfang/word2vec</a:t>
            </a:r>
            <a:endParaRPr sz="2250">
              <a:latin typeface="Arial"/>
              <a:cs typeface="Arial"/>
            </a:endParaRPr>
          </a:p>
        </p:txBody>
      </p:sp>
      <p:sp>
        <p:nvSpPr>
          <p:cNvPr id="13" name="object 13"/>
          <p:cNvSpPr txBox="1"/>
          <p:nvPr/>
        </p:nvSpPr>
        <p:spPr>
          <a:xfrm>
            <a:off x="1952625" y="5505443"/>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4" name="object 14"/>
          <p:cNvSpPr txBox="1"/>
          <p:nvPr/>
        </p:nvSpPr>
        <p:spPr>
          <a:xfrm>
            <a:off x="2258020" y="5462141"/>
            <a:ext cx="7961709" cy="346249"/>
          </a:xfrm>
          <a:prstGeom prst="rect">
            <a:avLst/>
          </a:prstGeom>
        </p:spPr>
        <p:txBody>
          <a:bodyPr vert="horz" wrap="square" lIns="0" tIns="0" rIns="0" bIns="0" rtlCol="0">
            <a:spAutoFit/>
          </a:bodyPr>
          <a:lstStyle/>
          <a:p>
            <a:pPr marL="8929"/>
            <a:r>
              <a:rPr sz="2250" spc="-49" dirty="0">
                <a:latin typeface="Arial"/>
                <a:cs typeface="Arial"/>
              </a:rPr>
              <a:t>CUDAversion:</a:t>
            </a:r>
            <a:r>
              <a:rPr sz="2250" spc="21" dirty="0">
                <a:latin typeface="Arial"/>
                <a:cs typeface="Arial"/>
              </a:rPr>
              <a:t> </a:t>
            </a:r>
            <a:r>
              <a:rPr sz="2250" u="heavy" spc="14" dirty="0">
                <a:latin typeface="Arial"/>
                <a:cs typeface="Arial"/>
              </a:rPr>
              <a:t>https://github.com/whatupbiatch/cuda-word2vec</a:t>
            </a:r>
            <a:endParaRPr sz="2250">
              <a:latin typeface="Arial"/>
              <a:cs typeface="Arial"/>
            </a:endParaRPr>
          </a:p>
        </p:txBody>
      </p:sp>
      <p:sp>
        <p:nvSpPr>
          <p:cNvPr id="15" name="object 15"/>
          <p:cNvSpPr txBox="1"/>
          <p:nvPr/>
        </p:nvSpPr>
        <p:spPr>
          <a:xfrm>
            <a:off x="8844647" y="6469112"/>
            <a:ext cx="1476970"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32" dirty="0">
                <a:latin typeface="Arial"/>
                <a:cs typeface="Arial"/>
              </a:rPr>
              <a:t> </a:t>
            </a:r>
            <a:r>
              <a:rPr sz="1406" spc="-49" dirty="0">
                <a:latin typeface="Arial"/>
                <a:cs typeface="Arial"/>
              </a:rPr>
              <a:t>Wang</a:t>
            </a:r>
            <a:endParaRPr sz="1406">
              <a:latin typeface="Arial"/>
              <a:cs typeface="Arial"/>
            </a:endParaRPr>
          </a:p>
        </p:txBody>
      </p:sp>
    </p:spTree>
    <p:extLst>
      <p:ext uri="{BB962C8B-B14F-4D97-AF65-F5344CB8AC3E}">
        <p14:creationId xmlns:p14="http://schemas.microsoft.com/office/powerpoint/2010/main" val="2187482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3200100"/>
            <a:ext cx="2830711" cy="454420"/>
          </a:xfrm>
          <a:prstGeom prst="rect">
            <a:avLst/>
          </a:prstGeom>
        </p:spPr>
        <p:txBody>
          <a:bodyPr vert="horz" wrap="square" lIns="0" tIns="0" rIns="0" bIns="0" rtlCol="0" anchor="ctr">
            <a:spAutoFit/>
          </a:bodyPr>
          <a:lstStyle/>
          <a:p>
            <a:pPr marL="8929">
              <a:lnSpc>
                <a:spcPct val="100000"/>
              </a:lnSpc>
            </a:pPr>
            <a:r>
              <a:rPr sz="2953" b="0" spc="-67" dirty="0"/>
              <a:t>Using </a:t>
            </a:r>
            <a:r>
              <a:rPr sz="2953" b="0" spc="-28" dirty="0"/>
              <a:t>it </a:t>
            </a:r>
            <a:r>
              <a:rPr sz="2953" b="0" spc="-84" dirty="0"/>
              <a:t>in</a:t>
            </a:r>
            <a:r>
              <a:rPr sz="2953" b="0" spc="42" dirty="0"/>
              <a:t> </a:t>
            </a:r>
            <a:r>
              <a:rPr sz="2953" b="0" spc="-49" dirty="0"/>
              <a:t>Python</a:t>
            </a:r>
            <a:endParaRPr sz="2953"/>
          </a:p>
        </p:txBody>
      </p:sp>
      <p:sp>
        <p:nvSpPr>
          <p:cNvPr id="3" name="object 3"/>
          <p:cNvSpPr/>
          <p:nvPr/>
        </p:nvSpPr>
        <p:spPr>
          <a:xfrm>
            <a:off x="5515073" y="978111"/>
            <a:ext cx="4882629" cy="4901775"/>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403625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69882" y="462916"/>
            <a:ext cx="694373" cy="771524"/>
          </a:xfrm>
          <a:prstGeom prst="rect">
            <a:avLst/>
          </a:prstGeom>
          <a:blipFill>
            <a:blip r:embed="rId2" cstate="print"/>
            <a:stretch>
              <a:fillRect/>
            </a:stretch>
          </a:blipFill>
        </p:spPr>
        <p:txBody>
          <a:bodyPr wrap="square" lIns="0" tIns="0" rIns="0" bIns="0" rtlCol="0"/>
          <a:lstStyle/>
          <a:p>
            <a:endParaRPr sz="1266"/>
          </a:p>
        </p:txBody>
      </p:sp>
      <p:sp>
        <p:nvSpPr>
          <p:cNvPr id="3" name="object 3"/>
          <p:cNvSpPr/>
          <p:nvPr/>
        </p:nvSpPr>
        <p:spPr>
          <a:xfrm>
            <a:off x="3804286" y="462915"/>
            <a:ext cx="2726054" cy="831533"/>
          </a:xfrm>
          <a:prstGeom prst="rect">
            <a:avLst/>
          </a:prstGeom>
          <a:blipFill>
            <a:blip r:embed="rId3" cstate="print"/>
            <a:stretch>
              <a:fillRect/>
            </a:stretch>
          </a:blipFill>
        </p:spPr>
        <p:txBody>
          <a:bodyPr wrap="square" lIns="0" tIns="0" rIns="0" bIns="0" rtlCol="0"/>
          <a:lstStyle/>
          <a:p>
            <a:endParaRPr sz="1266"/>
          </a:p>
        </p:txBody>
      </p:sp>
      <p:sp>
        <p:nvSpPr>
          <p:cNvPr id="4" name="object 4"/>
          <p:cNvSpPr/>
          <p:nvPr/>
        </p:nvSpPr>
        <p:spPr>
          <a:xfrm>
            <a:off x="7516177" y="488633"/>
            <a:ext cx="1885950" cy="411480"/>
          </a:xfrm>
          <a:prstGeom prst="rect">
            <a:avLst/>
          </a:prstGeom>
          <a:blipFill>
            <a:blip r:embed="rId4" cstate="print"/>
            <a:stretch>
              <a:fillRect/>
            </a:stretch>
          </a:blipFill>
        </p:spPr>
        <p:txBody>
          <a:bodyPr wrap="square" lIns="0" tIns="0" rIns="0" bIns="0" rtlCol="0"/>
          <a:lstStyle/>
          <a:p>
            <a:endParaRPr sz="1266"/>
          </a:p>
        </p:txBody>
      </p:sp>
      <p:sp>
        <p:nvSpPr>
          <p:cNvPr id="5" name="object 5"/>
          <p:cNvSpPr/>
          <p:nvPr/>
        </p:nvSpPr>
        <p:spPr>
          <a:xfrm>
            <a:off x="7996237" y="985838"/>
            <a:ext cx="1414462" cy="317182"/>
          </a:xfrm>
          <a:prstGeom prst="rect">
            <a:avLst/>
          </a:prstGeom>
          <a:blipFill>
            <a:blip r:embed="rId5" cstate="print"/>
            <a:stretch>
              <a:fillRect/>
            </a:stretch>
          </a:blipFill>
        </p:spPr>
        <p:txBody>
          <a:bodyPr wrap="square" lIns="0" tIns="0" rIns="0" bIns="0" rtlCol="0"/>
          <a:lstStyle/>
          <a:p>
            <a:endParaRPr sz="1266"/>
          </a:p>
        </p:txBody>
      </p:sp>
      <p:sp>
        <p:nvSpPr>
          <p:cNvPr id="6" name="object 6"/>
          <p:cNvSpPr/>
          <p:nvPr/>
        </p:nvSpPr>
        <p:spPr>
          <a:xfrm>
            <a:off x="2586990" y="1568767"/>
            <a:ext cx="7020878" cy="2108835"/>
          </a:xfrm>
          <a:prstGeom prst="rect">
            <a:avLst/>
          </a:prstGeom>
          <a:blipFill>
            <a:blip r:embed="rId6" cstate="print"/>
            <a:stretch>
              <a:fillRect/>
            </a:stretch>
          </a:blipFill>
        </p:spPr>
        <p:txBody>
          <a:bodyPr wrap="square" lIns="0" tIns="0" rIns="0" bIns="0" rtlCol="0"/>
          <a:lstStyle/>
          <a:p>
            <a:endParaRPr sz="1266"/>
          </a:p>
        </p:txBody>
      </p:sp>
      <p:sp>
        <p:nvSpPr>
          <p:cNvPr id="7" name="object 7"/>
          <p:cNvSpPr/>
          <p:nvPr/>
        </p:nvSpPr>
        <p:spPr>
          <a:xfrm>
            <a:off x="3084195" y="5023485"/>
            <a:ext cx="300037" cy="300037"/>
          </a:xfrm>
          <a:prstGeom prst="rect">
            <a:avLst/>
          </a:prstGeom>
          <a:blipFill>
            <a:blip r:embed="rId7" cstate="print"/>
            <a:stretch>
              <a:fillRect/>
            </a:stretch>
          </a:blipFill>
        </p:spPr>
        <p:txBody>
          <a:bodyPr wrap="square" lIns="0" tIns="0" rIns="0" bIns="0" rtlCol="0"/>
          <a:lstStyle/>
          <a:p>
            <a:endParaRPr sz="1266"/>
          </a:p>
        </p:txBody>
      </p:sp>
      <p:sp>
        <p:nvSpPr>
          <p:cNvPr id="8" name="object 8"/>
          <p:cNvSpPr/>
          <p:nvPr/>
        </p:nvSpPr>
        <p:spPr>
          <a:xfrm>
            <a:off x="4815840" y="5040630"/>
            <a:ext cx="317182" cy="291464"/>
          </a:xfrm>
          <a:prstGeom prst="rect">
            <a:avLst/>
          </a:prstGeom>
          <a:blipFill>
            <a:blip r:embed="rId8" cstate="print"/>
            <a:stretch>
              <a:fillRect/>
            </a:stretch>
          </a:blipFill>
        </p:spPr>
        <p:txBody>
          <a:bodyPr wrap="square" lIns="0" tIns="0" rIns="0" bIns="0" rtlCol="0"/>
          <a:lstStyle/>
          <a:p>
            <a:endParaRPr sz="1266"/>
          </a:p>
        </p:txBody>
      </p:sp>
      <p:sp>
        <p:nvSpPr>
          <p:cNvPr id="9" name="object 9"/>
          <p:cNvSpPr/>
          <p:nvPr/>
        </p:nvSpPr>
        <p:spPr>
          <a:xfrm>
            <a:off x="6744652" y="5040630"/>
            <a:ext cx="300038" cy="300037"/>
          </a:xfrm>
          <a:prstGeom prst="rect">
            <a:avLst/>
          </a:prstGeom>
          <a:blipFill>
            <a:blip r:embed="rId9" cstate="print"/>
            <a:stretch>
              <a:fillRect/>
            </a:stretch>
          </a:blipFill>
        </p:spPr>
        <p:txBody>
          <a:bodyPr wrap="square" lIns="0" tIns="0" rIns="0" bIns="0" rtlCol="0"/>
          <a:lstStyle/>
          <a:p>
            <a:endParaRPr sz="1266"/>
          </a:p>
        </p:txBody>
      </p:sp>
      <p:sp>
        <p:nvSpPr>
          <p:cNvPr id="10" name="object 10"/>
          <p:cNvSpPr/>
          <p:nvPr/>
        </p:nvSpPr>
        <p:spPr>
          <a:xfrm>
            <a:off x="8107681" y="5083493"/>
            <a:ext cx="308609" cy="188595"/>
          </a:xfrm>
          <a:prstGeom prst="rect">
            <a:avLst/>
          </a:prstGeom>
          <a:blipFill>
            <a:blip r:embed="rId10" cstate="print"/>
            <a:stretch>
              <a:fillRect/>
            </a:stretch>
          </a:blipFill>
        </p:spPr>
        <p:txBody>
          <a:bodyPr wrap="square" lIns="0" tIns="0" rIns="0" bIns="0" rtlCol="0"/>
          <a:lstStyle/>
          <a:p>
            <a:endParaRPr sz="1266"/>
          </a:p>
        </p:txBody>
      </p:sp>
      <p:sp>
        <p:nvSpPr>
          <p:cNvPr id="11" name="object 11"/>
          <p:cNvSpPr/>
          <p:nvPr/>
        </p:nvSpPr>
        <p:spPr>
          <a:xfrm>
            <a:off x="3075622" y="5683567"/>
            <a:ext cx="317183" cy="257175"/>
          </a:xfrm>
          <a:prstGeom prst="rect">
            <a:avLst/>
          </a:prstGeom>
          <a:blipFill>
            <a:blip r:embed="rId11" cstate="print"/>
            <a:stretch>
              <a:fillRect/>
            </a:stretch>
          </a:blipFill>
        </p:spPr>
        <p:txBody>
          <a:bodyPr wrap="square" lIns="0" tIns="0" rIns="0" bIns="0" rtlCol="0"/>
          <a:lstStyle/>
          <a:p>
            <a:endParaRPr sz="1266"/>
          </a:p>
        </p:txBody>
      </p:sp>
      <p:sp>
        <p:nvSpPr>
          <p:cNvPr id="12" name="object 12"/>
          <p:cNvSpPr/>
          <p:nvPr/>
        </p:nvSpPr>
        <p:spPr>
          <a:xfrm>
            <a:off x="4832985" y="5640705"/>
            <a:ext cx="274319" cy="282892"/>
          </a:xfrm>
          <a:prstGeom prst="rect">
            <a:avLst/>
          </a:prstGeom>
          <a:blipFill>
            <a:blip r:embed="rId12" cstate="print"/>
            <a:stretch>
              <a:fillRect/>
            </a:stretch>
          </a:blipFill>
        </p:spPr>
        <p:txBody>
          <a:bodyPr wrap="square" lIns="0" tIns="0" rIns="0" bIns="0" rtlCol="0"/>
          <a:lstStyle/>
          <a:p>
            <a:endParaRPr sz="1266"/>
          </a:p>
        </p:txBody>
      </p:sp>
      <p:sp>
        <p:nvSpPr>
          <p:cNvPr id="13" name="object 13"/>
          <p:cNvSpPr/>
          <p:nvPr/>
        </p:nvSpPr>
        <p:spPr>
          <a:xfrm>
            <a:off x="6761797" y="5752147"/>
            <a:ext cx="282892" cy="205740"/>
          </a:xfrm>
          <a:prstGeom prst="rect">
            <a:avLst/>
          </a:prstGeom>
          <a:blipFill>
            <a:blip r:embed="rId13" cstate="print"/>
            <a:stretch>
              <a:fillRect/>
            </a:stretch>
          </a:blipFill>
        </p:spPr>
        <p:txBody>
          <a:bodyPr wrap="square" lIns="0" tIns="0" rIns="0" bIns="0" rtlCol="0"/>
          <a:lstStyle/>
          <a:p>
            <a:endParaRPr sz="1266"/>
          </a:p>
        </p:txBody>
      </p:sp>
      <p:sp>
        <p:nvSpPr>
          <p:cNvPr id="14" name="object 14"/>
          <p:cNvSpPr/>
          <p:nvPr/>
        </p:nvSpPr>
        <p:spPr>
          <a:xfrm>
            <a:off x="8116252" y="5632132"/>
            <a:ext cx="308609" cy="308610"/>
          </a:xfrm>
          <a:prstGeom prst="rect">
            <a:avLst/>
          </a:prstGeom>
          <a:blipFill>
            <a:blip r:embed="rId14" cstate="print"/>
            <a:stretch>
              <a:fillRect/>
            </a:stretch>
          </a:blipFill>
        </p:spPr>
        <p:txBody>
          <a:bodyPr wrap="square" lIns="0" tIns="0" rIns="0" bIns="0" rtlCol="0"/>
          <a:lstStyle/>
          <a:p>
            <a:endParaRPr sz="1266"/>
          </a:p>
        </p:txBody>
      </p:sp>
      <p:sp>
        <p:nvSpPr>
          <p:cNvPr id="15" name="object 15"/>
          <p:cNvSpPr/>
          <p:nvPr/>
        </p:nvSpPr>
        <p:spPr>
          <a:xfrm>
            <a:off x="9415441" y="4226242"/>
            <a:ext cx="0" cy="2121694"/>
          </a:xfrm>
          <a:custGeom>
            <a:avLst/>
            <a:gdLst/>
            <a:ahLst/>
            <a:cxnLst/>
            <a:rect l="l" t="t" r="r" b="b"/>
            <a:pathLst>
              <a:path h="3017520">
                <a:moveTo>
                  <a:pt x="0" y="3017520"/>
                </a:moveTo>
                <a:lnTo>
                  <a:pt x="0" y="0"/>
                </a:lnTo>
              </a:path>
            </a:pathLst>
          </a:custGeom>
          <a:ln w="9143">
            <a:solidFill>
              <a:srgbClr val="D8D8D8"/>
            </a:solidFill>
          </a:ln>
        </p:spPr>
        <p:txBody>
          <a:bodyPr wrap="square" lIns="0" tIns="0" rIns="0" bIns="0" rtlCol="0"/>
          <a:lstStyle/>
          <a:p>
            <a:endParaRPr sz="1266"/>
          </a:p>
        </p:txBody>
      </p:sp>
      <p:sp>
        <p:nvSpPr>
          <p:cNvPr id="16" name="object 16"/>
          <p:cNvSpPr/>
          <p:nvPr/>
        </p:nvSpPr>
        <p:spPr>
          <a:xfrm>
            <a:off x="2921209" y="4209633"/>
            <a:ext cx="6476256" cy="0"/>
          </a:xfrm>
          <a:custGeom>
            <a:avLst/>
            <a:gdLst/>
            <a:ahLst/>
            <a:cxnLst/>
            <a:rect l="l" t="t" r="r" b="b"/>
            <a:pathLst>
              <a:path w="9210675">
                <a:moveTo>
                  <a:pt x="0" y="0"/>
                </a:moveTo>
                <a:lnTo>
                  <a:pt x="9210335" y="0"/>
                </a:lnTo>
              </a:path>
            </a:pathLst>
          </a:custGeom>
          <a:ln w="3175">
            <a:solidFill>
              <a:srgbClr val="E4E4E4"/>
            </a:solidFill>
          </a:ln>
        </p:spPr>
        <p:txBody>
          <a:bodyPr wrap="square" lIns="0" tIns="0" rIns="0" bIns="0" rtlCol="0"/>
          <a:lstStyle/>
          <a:p>
            <a:endParaRPr sz="1266"/>
          </a:p>
        </p:txBody>
      </p:sp>
      <p:sp>
        <p:nvSpPr>
          <p:cNvPr id="17" name="object 17"/>
          <p:cNvSpPr/>
          <p:nvPr/>
        </p:nvSpPr>
        <p:spPr>
          <a:xfrm>
            <a:off x="2895493" y="6365081"/>
            <a:ext cx="6532066" cy="0"/>
          </a:xfrm>
          <a:custGeom>
            <a:avLst/>
            <a:gdLst/>
            <a:ahLst/>
            <a:cxnLst/>
            <a:rect l="l" t="t" r="r" b="b"/>
            <a:pathLst>
              <a:path w="9290050">
                <a:moveTo>
                  <a:pt x="0" y="0"/>
                </a:moveTo>
                <a:lnTo>
                  <a:pt x="9289578" y="0"/>
                </a:lnTo>
              </a:path>
            </a:pathLst>
          </a:custGeom>
          <a:ln w="6095">
            <a:solidFill>
              <a:srgbClr val="D8D8D8"/>
            </a:solidFill>
          </a:ln>
        </p:spPr>
        <p:txBody>
          <a:bodyPr wrap="square" lIns="0" tIns="0" rIns="0" bIns="0" rtlCol="0"/>
          <a:lstStyle/>
          <a:p>
            <a:endParaRPr sz="1266"/>
          </a:p>
        </p:txBody>
      </p:sp>
      <p:sp>
        <p:nvSpPr>
          <p:cNvPr id="18" name="object 18"/>
          <p:cNvSpPr txBox="1"/>
          <p:nvPr/>
        </p:nvSpPr>
        <p:spPr>
          <a:xfrm>
            <a:off x="5425544" y="1626454"/>
            <a:ext cx="458539" cy="135293"/>
          </a:xfrm>
          <a:prstGeom prst="rect">
            <a:avLst/>
          </a:prstGeom>
        </p:spPr>
        <p:txBody>
          <a:bodyPr vert="horz" wrap="square" lIns="0" tIns="0" rIns="0" bIns="0" rtlCol="0">
            <a:spAutoFit/>
          </a:bodyPr>
          <a:lstStyle/>
          <a:p>
            <a:pPr marL="8929"/>
            <a:r>
              <a:rPr sz="879" spc="11" dirty="0">
                <a:solidFill>
                  <a:srgbClr val="5B595E"/>
                </a:solidFill>
                <a:latin typeface="Arial"/>
                <a:cs typeface="Arial"/>
              </a:rPr>
              <a:t>Tutonals</a:t>
            </a:r>
            <a:endParaRPr sz="879">
              <a:latin typeface="Arial"/>
              <a:cs typeface="Arial"/>
            </a:endParaRPr>
          </a:p>
        </p:txBody>
      </p:sp>
      <p:sp>
        <p:nvSpPr>
          <p:cNvPr id="19" name="object 19"/>
          <p:cNvSpPr txBox="1"/>
          <p:nvPr/>
        </p:nvSpPr>
        <p:spPr>
          <a:xfrm>
            <a:off x="6323153" y="1626454"/>
            <a:ext cx="329059" cy="135293"/>
          </a:xfrm>
          <a:prstGeom prst="rect">
            <a:avLst/>
          </a:prstGeom>
        </p:spPr>
        <p:txBody>
          <a:bodyPr vert="horz" wrap="square" lIns="0" tIns="0" rIns="0" bIns="0" rtlCol="0">
            <a:spAutoFit/>
          </a:bodyPr>
          <a:lstStyle/>
          <a:p>
            <a:pPr marL="8929"/>
            <a:r>
              <a:rPr sz="879" spc="28" dirty="0">
                <a:solidFill>
                  <a:srgbClr val="5B595E"/>
                </a:solidFill>
                <a:latin typeface="Arial"/>
                <a:cs typeface="Arial"/>
              </a:rPr>
              <a:t>lnstall</a:t>
            </a:r>
            <a:endParaRPr sz="879">
              <a:latin typeface="Arial"/>
              <a:cs typeface="Arial"/>
            </a:endParaRPr>
          </a:p>
        </p:txBody>
      </p:sp>
      <p:sp>
        <p:nvSpPr>
          <p:cNvPr id="20" name="object 20"/>
          <p:cNvSpPr txBox="1"/>
          <p:nvPr/>
        </p:nvSpPr>
        <p:spPr>
          <a:xfrm>
            <a:off x="7103055" y="1624310"/>
            <a:ext cx="424160" cy="135293"/>
          </a:xfrm>
          <a:prstGeom prst="rect">
            <a:avLst/>
          </a:prstGeom>
        </p:spPr>
        <p:txBody>
          <a:bodyPr vert="horz" wrap="square" lIns="0" tIns="0" rIns="0" bIns="0" rtlCol="0">
            <a:spAutoFit/>
          </a:bodyPr>
          <a:lstStyle/>
          <a:p>
            <a:pPr marL="8929"/>
            <a:r>
              <a:rPr sz="879" spc="14" dirty="0">
                <a:solidFill>
                  <a:srgbClr val="49464B"/>
                </a:solidFill>
                <a:latin typeface="Arial"/>
                <a:cs typeface="Arial"/>
              </a:rPr>
              <a:t>Support</a:t>
            </a:r>
            <a:endParaRPr sz="879">
              <a:latin typeface="Arial"/>
              <a:cs typeface="Arial"/>
            </a:endParaRPr>
          </a:p>
        </p:txBody>
      </p:sp>
      <p:sp>
        <p:nvSpPr>
          <p:cNvPr id="21" name="object 21"/>
          <p:cNvSpPr txBox="1"/>
          <p:nvPr/>
        </p:nvSpPr>
        <p:spPr>
          <a:xfrm>
            <a:off x="8053234" y="1626454"/>
            <a:ext cx="196453" cy="135293"/>
          </a:xfrm>
          <a:prstGeom prst="rect">
            <a:avLst/>
          </a:prstGeom>
        </p:spPr>
        <p:txBody>
          <a:bodyPr vert="horz" wrap="square" lIns="0" tIns="0" rIns="0" bIns="0" rtlCol="0">
            <a:spAutoFit/>
          </a:bodyPr>
          <a:lstStyle/>
          <a:p>
            <a:pPr marL="8929"/>
            <a:r>
              <a:rPr sz="879" b="1" spc="-21" dirty="0">
                <a:solidFill>
                  <a:srgbClr val="49464B"/>
                </a:solidFill>
                <a:latin typeface="Arial"/>
                <a:cs typeface="Arial"/>
              </a:rPr>
              <a:t>API</a:t>
            </a:r>
            <a:endParaRPr sz="879">
              <a:latin typeface="Arial"/>
              <a:cs typeface="Arial"/>
            </a:endParaRPr>
          </a:p>
        </p:txBody>
      </p:sp>
      <p:sp>
        <p:nvSpPr>
          <p:cNvPr id="22" name="object 22"/>
          <p:cNvSpPr txBox="1"/>
          <p:nvPr/>
        </p:nvSpPr>
        <p:spPr>
          <a:xfrm>
            <a:off x="8816298" y="1626454"/>
            <a:ext cx="324147" cy="135293"/>
          </a:xfrm>
          <a:prstGeom prst="rect">
            <a:avLst/>
          </a:prstGeom>
        </p:spPr>
        <p:txBody>
          <a:bodyPr vert="horz" wrap="square" lIns="0" tIns="0" rIns="0" bIns="0" rtlCol="0">
            <a:spAutoFit/>
          </a:bodyPr>
          <a:lstStyle/>
          <a:p>
            <a:pPr marL="8929"/>
            <a:r>
              <a:rPr sz="879" spc="21" dirty="0">
                <a:solidFill>
                  <a:srgbClr val="49464B"/>
                </a:solidFill>
                <a:latin typeface="Arial"/>
                <a:cs typeface="Arial"/>
              </a:rPr>
              <a:t>About</a:t>
            </a:r>
            <a:endParaRPr sz="879">
              <a:latin typeface="Arial"/>
              <a:cs typeface="Arial"/>
            </a:endParaRPr>
          </a:p>
        </p:txBody>
      </p:sp>
      <p:sp>
        <p:nvSpPr>
          <p:cNvPr id="23" name="object 23"/>
          <p:cNvSpPr txBox="1"/>
          <p:nvPr/>
        </p:nvSpPr>
        <p:spPr>
          <a:xfrm>
            <a:off x="4613130" y="2578180"/>
            <a:ext cx="1027807" cy="129907"/>
          </a:xfrm>
          <a:prstGeom prst="rect">
            <a:avLst/>
          </a:prstGeom>
        </p:spPr>
        <p:txBody>
          <a:bodyPr vert="horz" wrap="square" lIns="0" tIns="0" rIns="0" bIns="0" rtlCol="0">
            <a:spAutoFit/>
          </a:bodyPr>
          <a:lstStyle/>
          <a:p>
            <a:pPr marL="8929">
              <a:tabLst>
                <a:tab pos="223234" algn="l"/>
                <a:tab pos="712564" algn="l"/>
              </a:tabLst>
            </a:pPr>
            <a:r>
              <a:rPr sz="668" i="1" spc="4" dirty="0">
                <a:solidFill>
                  <a:srgbClr val="859EAC"/>
                </a:solidFill>
                <a:latin typeface="Arial"/>
                <a:cs typeface="Arial"/>
              </a:rPr>
              <a:t>ng	</a:t>
            </a:r>
            <a:r>
              <a:rPr sz="738" i="1" spc="-63" dirty="0">
                <a:solidFill>
                  <a:srgbClr val="859EAC"/>
                </a:solidFill>
                <a:latin typeface="Courier New"/>
                <a:cs typeface="Courier New"/>
              </a:rPr>
              <a:t>th</a:t>
            </a:r>
            <a:r>
              <a:rPr sz="738" i="1" spc="-134" dirty="0">
                <a:solidFill>
                  <a:srgbClr val="859EAC"/>
                </a:solidFill>
                <a:latin typeface="Courier New"/>
                <a:cs typeface="Courier New"/>
              </a:rPr>
              <a:t> </a:t>
            </a:r>
            <a:r>
              <a:rPr sz="738" i="1" spc="-80" dirty="0">
                <a:solidFill>
                  <a:srgbClr val="859EAC"/>
                </a:solidFill>
                <a:latin typeface="Courier New"/>
                <a:cs typeface="Courier New"/>
              </a:rPr>
              <a:t>2вв</a:t>
            </a:r>
            <a:r>
              <a:rPr sz="738" i="1" spc="-197" dirty="0">
                <a:solidFill>
                  <a:srgbClr val="859EAC"/>
                </a:solidFill>
                <a:latin typeface="Courier New"/>
                <a:cs typeface="Courier New"/>
              </a:rPr>
              <a:t> </a:t>
            </a:r>
            <a:r>
              <a:rPr sz="738" i="1" spc="-32" dirty="0">
                <a:solidFill>
                  <a:srgbClr val="859EAC"/>
                </a:solidFill>
                <a:latin typeface="Courier New"/>
                <a:cs typeface="Courier New"/>
              </a:rPr>
              <a:t>d</a:t>
            </a:r>
            <a:r>
              <a:rPr sz="738" i="1" dirty="0">
                <a:solidFill>
                  <a:srgbClr val="859EAC"/>
                </a:solidFill>
                <a:latin typeface="Courier New"/>
                <a:cs typeface="Courier New"/>
              </a:rPr>
              <a:t>	</a:t>
            </a:r>
            <a:r>
              <a:rPr sz="844" i="1" spc="-165" dirty="0">
                <a:solidFill>
                  <a:srgbClr val="859EAC"/>
                </a:solidFill>
                <a:latin typeface="Courier New"/>
                <a:cs typeface="Courier New"/>
              </a:rPr>
              <a:t>nstons.</a:t>
            </a:r>
            <a:endParaRPr sz="844">
              <a:latin typeface="Courier New"/>
              <a:cs typeface="Courier New"/>
            </a:endParaRPr>
          </a:p>
        </p:txBody>
      </p:sp>
      <p:sp>
        <p:nvSpPr>
          <p:cNvPr id="24" name="object 24"/>
          <p:cNvSpPr txBox="1"/>
          <p:nvPr/>
        </p:nvSpPr>
        <p:spPr>
          <a:xfrm>
            <a:off x="4526462" y="2665689"/>
            <a:ext cx="541139" cy="140680"/>
          </a:xfrm>
          <a:prstGeom prst="rect">
            <a:avLst/>
          </a:prstGeom>
        </p:spPr>
        <p:txBody>
          <a:bodyPr vert="horz" wrap="square" lIns="0" tIns="0" rIns="0" bIns="0" rtlCol="0">
            <a:spAutoFit/>
          </a:bodyPr>
          <a:lstStyle/>
          <a:p>
            <a:pPr marL="8929">
              <a:tabLst>
                <a:tab pos="364318" algn="l"/>
              </a:tabLst>
            </a:pPr>
            <a:r>
              <a:rPr sz="527" spc="-84" dirty="0">
                <a:solidFill>
                  <a:srgbClr val="908E91"/>
                </a:solidFill>
                <a:latin typeface="Times New Roman"/>
                <a:cs typeface="Times New Roman"/>
              </a:rPr>
              <a:t>_  </a:t>
            </a:r>
            <a:r>
              <a:rPr sz="527" spc="39" dirty="0">
                <a:solidFill>
                  <a:srgbClr val="908E91"/>
                </a:solidFill>
                <a:latin typeface="Times New Roman"/>
                <a:cs typeface="Times New Roman"/>
              </a:rPr>
              <a:t> </a:t>
            </a:r>
            <a:r>
              <a:rPr sz="527" spc="-77" dirty="0">
                <a:solidFill>
                  <a:srgbClr val="6E6975"/>
                </a:solidFill>
                <a:latin typeface="Times New Roman"/>
                <a:cs typeface="Times New Roman"/>
              </a:rPr>
              <a:t>ОС</a:t>
            </a:r>
            <a:r>
              <a:rPr sz="527" spc="-39" dirty="0">
                <a:solidFill>
                  <a:srgbClr val="6E6975"/>
                </a:solidFill>
                <a:latin typeface="Times New Roman"/>
                <a:cs typeface="Times New Roman"/>
              </a:rPr>
              <a:t>)</a:t>
            </a:r>
            <a:r>
              <a:rPr sz="527" dirty="0">
                <a:solidFill>
                  <a:srgbClr val="6E6975"/>
                </a:solidFill>
                <a:latin typeface="Times New Roman"/>
                <a:cs typeface="Times New Roman"/>
              </a:rPr>
              <a:t> </a:t>
            </a:r>
            <a:r>
              <a:rPr sz="527" spc="46" dirty="0">
                <a:solidFill>
                  <a:srgbClr val="6E6975"/>
                </a:solidFill>
                <a:latin typeface="Times New Roman"/>
                <a:cs typeface="Times New Roman"/>
              </a:rPr>
              <a:t> </a:t>
            </a:r>
            <a:r>
              <a:rPr sz="914" spc="-67" dirty="0">
                <a:solidFill>
                  <a:srgbClr val="6E6975"/>
                </a:solidFill>
                <a:latin typeface="Times New Roman"/>
                <a:cs typeface="Times New Roman"/>
              </a:rPr>
              <a:t>с</a:t>
            </a:r>
            <a:r>
              <a:rPr sz="914" dirty="0">
                <a:solidFill>
                  <a:srgbClr val="6E6975"/>
                </a:solidFill>
                <a:latin typeface="Times New Roman"/>
                <a:cs typeface="Times New Roman"/>
              </a:rPr>
              <a:t>	</a:t>
            </a:r>
            <a:r>
              <a:rPr sz="668" spc="-7" dirty="0">
                <a:solidFill>
                  <a:srgbClr val="7E9C82"/>
                </a:solidFill>
                <a:latin typeface="Times New Roman"/>
                <a:cs typeface="Times New Roman"/>
              </a:rPr>
              <a:t>2</a:t>
            </a:r>
            <a:r>
              <a:rPr sz="668" spc="25" dirty="0">
                <a:solidFill>
                  <a:srgbClr val="7E9C82"/>
                </a:solidFill>
                <a:latin typeface="Times New Roman"/>
                <a:cs typeface="Times New Roman"/>
              </a:rPr>
              <a:t>0</a:t>
            </a:r>
            <a:r>
              <a:rPr sz="668" spc="35" dirty="0">
                <a:solidFill>
                  <a:srgbClr val="7E9C82"/>
                </a:solidFill>
                <a:latin typeface="Times New Roman"/>
                <a:cs typeface="Times New Roman"/>
              </a:rPr>
              <a:t>0</a:t>
            </a:r>
            <a:r>
              <a:rPr sz="668" spc="18" dirty="0">
                <a:solidFill>
                  <a:srgbClr val="6E6975"/>
                </a:solidFill>
                <a:latin typeface="Times New Roman"/>
                <a:cs typeface="Times New Roman"/>
              </a:rPr>
              <a:t>)</a:t>
            </a:r>
            <a:endParaRPr sz="668">
              <a:latin typeface="Times New Roman"/>
              <a:cs typeface="Times New Roman"/>
            </a:endParaRPr>
          </a:p>
        </p:txBody>
      </p:sp>
      <p:sp>
        <p:nvSpPr>
          <p:cNvPr id="25" name="object 25"/>
          <p:cNvSpPr txBox="1"/>
          <p:nvPr/>
        </p:nvSpPr>
        <p:spPr>
          <a:xfrm>
            <a:off x="4348239" y="3178433"/>
            <a:ext cx="813048" cy="124521"/>
          </a:xfrm>
          <a:prstGeom prst="rect">
            <a:avLst/>
          </a:prstGeom>
        </p:spPr>
        <p:txBody>
          <a:bodyPr vert="horz" wrap="square" lIns="0" tIns="0" rIns="0" bIns="0" rtlCol="0">
            <a:spAutoFit/>
          </a:bodyPr>
          <a:lstStyle/>
          <a:p>
            <a:pPr marL="8929"/>
            <a:r>
              <a:rPr sz="773" i="1" spc="25" dirty="0">
                <a:solidFill>
                  <a:srgbClr val="859EAC"/>
                </a:solidFill>
                <a:latin typeface="Times New Roman"/>
                <a:cs typeface="Times New Roman"/>
              </a:rPr>
              <a:t>ry </a:t>
            </a:r>
            <a:r>
              <a:rPr sz="809" i="1" spc="-123" dirty="0">
                <a:solidFill>
                  <a:srgbClr val="859EAC"/>
                </a:solidFill>
                <a:latin typeface="Courier New"/>
                <a:cs typeface="Courier New"/>
              </a:rPr>
              <a:t>vs. </a:t>
            </a:r>
            <a:r>
              <a:rPr sz="809" i="1" spc="-143" dirty="0">
                <a:solidFill>
                  <a:srgbClr val="859EAC"/>
                </a:solidFill>
                <a:latin typeface="Courier New"/>
                <a:cs typeface="Courier New"/>
              </a:rPr>
              <a:t>indexed</a:t>
            </a:r>
            <a:r>
              <a:rPr sz="809" i="1" spc="-197" dirty="0">
                <a:solidFill>
                  <a:srgbClr val="859EAC"/>
                </a:solidFill>
                <a:latin typeface="Courier New"/>
                <a:cs typeface="Courier New"/>
              </a:rPr>
              <a:t> </a:t>
            </a:r>
            <a:r>
              <a:rPr sz="633" i="1" dirty="0">
                <a:solidFill>
                  <a:srgbClr val="859EAC"/>
                </a:solidFill>
                <a:latin typeface="Arial"/>
                <a:cs typeface="Arial"/>
              </a:rPr>
              <a:t>doc</a:t>
            </a:r>
            <a:endParaRPr sz="633">
              <a:latin typeface="Arial"/>
              <a:cs typeface="Arial"/>
            </a:endParaRPr>
          </a:p>
        </p:txBody>
      </p:sp>
      <p:sp>
        <p:nvSpPr>
          <p:cNvPr id="26" name="object 26"/>
          <p:cNvSpPr/>
          <p:nvPr/>
        </p:nvSpPr>
        <p:spPr>
          <a:xfrm>
            <a:off x="5008847" y="4589530"/>
            <a:ext cx="0" cy="112514"/>
          </a:xfrm>
          <a:custGeom>
            <a:avLst/>
            <a:gdLst/>
            <a:ahLst/>
            <a:cxnLst/>
            <a:rect l="l" t="t" r="r" b="b"/>
            <a:pathLst>
              <a:path h="160020">
                <a:moveTo>
                  <a:pt x="0" y="0"/>
                </a:moveTo>
                <a:lnTo>
                  <a:pt x="0" y="159531"/>
                </a:lnTo>
              </a:path>
            </a:pathLst>
          </a:custGeom>
          <a:ln w="33420">
            <a:solidFill>
              <a:srgbClr val="E4E4E2"/>
            </a:solidFill>
          </a:ln>
        </p:spPr>
        <p:txBody>
          <a:bodyPr wrap="square" lIns="0" tIns="0" rIns="0" bIns="0" rtlCol="0"/>
          <a:lstStyle/>
          <a:p>
            <a:endParaRPr sz="1266"/>
          </a:p>
        </p:txBody>
      </p:sp>
      <p:sp>
        <p:nvSpPr>
          <p:cNvPr id="27" name="object 27"/>
          <p:cNvSpPr txBox="1"/>
          <p:nvPr/>
        </p:nvSpPr>
        <p:spPr>
          <a:xfrm>
            <a:off x="3073236" y="4340006"/>
            <a:ext cx="1958727" cy="359073"/>
          </a:xfrm>
          <a:prstGeom prst="rect">
            <a:avLst/>
          </a:prstGeom>
        </p:spPr>
        <p:txBody>
          <a:bodyPr vert="horz" wrap="square" lIns="0" tIns="0" rIns="0" bIns="0" rtlCol="0">
            <a:spAutoFit/>
          </a:bodyPr>
          <a:lstStyle/>
          <a:p>
            <a:pPr marL="125904">
              <a:lnSpc>
                <a:spcPts val="1972"/>
              </a:lnSpc>
            </a:pPr>
            <a:r>
              <a:rPr sz="1652" b="1" spc="7" dirty="0">
                <a:solidFill>
                  <a:srgbClr val="49464B"/>
                </a:solidFill>
                <a:latin typeface="Arial"/>
                <a:cs typeface="Arial"/>
              </a:rPr>
              <a:t>eatures</a:t>
            </a:r>
            <a:endParaRPr sz="1652">
              <a:latin typeface="Arial"/>
              <a:cs typeface="Arial"/>
            </a:endParaRPr>
          </a:p>
          <a:p>
            <a:pPr marL="8929">
              <a:lnSpc>
                <a:spcPts val="791"/>
              </a:lnSpc>
            </a:pPr>
            <a:r>
              <a:rPr sz="668" b="1" spc="-21" dirty="0">
                <a:solidFill>
                  <a:srgbClr val="908E91"/>
                </a:solidFill>
                <a:latin typeface="Arial"/>
                <a:cs typeface="Arial"/>
              </a:rPr>
              <a:t>Hover </a:t>
            </a:r>
            <a:r>
              <a:rPr sz="668" spc="7" dirty="0">
                <a:solidFill>
                  <a:srgbClr val="908E91"/>
                </a:solidFill>
                <a:latin typeface="Arial"/>
                <a:cs typeface="Arial"/>
              </a:rPr>
              <a:t>your </a:t>
            </a:r>
            <a:r>
              <a:rPr sz="668" b="1" spc="-39" dirty="0">
                <a:solidFill>
                  <a:srgbClr val="908E91"/>
                </a:solidFill>
                <a:latin typeface="Arial"/>
                <a:cs typeface="Arial"/>
              </a:rPr>
              <a:t>mouвe </a:t>
            </a:r>
            <a:r>
              <a:rPr sz="668" b="1" spc="-25" dirty="0">
                <a:solidFill>
                  <a:srgbClr val="908E91"/>
                </a:solidFill>
                <a:latin typeface="Arial"/>
                <a:cs typeface="Arial"/>
              </a:rPr>
              <a:t>over </a:t>
            </a:r>
            <a:r>
              <a:rPr sz="668" b="1" spc="-18" dirty="0">
                <a:solidFill>
                  <a:srgbClr val="908E91"/>
                </a:solidFill>
                <a:latin typeface="Arial"/>
                <a:cs typeface="Arial"/>
              </a:rPr>
              <a:t>евсh </a:t>
            </a:r>
            <a:r>
              <a:rPr sz="668" b="1" spc="-21" dirty="0">
                <a:solidFill>
                  <a:srgbClr val="908E91"/>
                </a:solidFill>
                <a:latin typeface="Arial"/>
                <a:cs typeface="Arial"/>
              </a:rPr>
              <a:t>feвlure </a:t>
            </a:r>
            <a:r>
              <a:rPr sz="668" spc="18" dirty="0">
                <a:solidFill>
                  <a:srgbClr val="908E91"/>
                </a:solidFill>
                <a:latin typeface="Arial"/>
                <a:cs typeface="Arial"/>
              </a:rPr>
              <a:t>for </a:t>
            </a:r>
            <a:r>
              <a:rPr sz="668" spc="21" dirty="0">
                <a:solidFill>
                  <a:srgbClr val="908E91"/>
                </a:solidFill>
                <a:latin typeface="Arial"/>
                <a:cs typeface="Arial"/>
              </a:rPr>
              <a:t>mo,e </a:t>
            </a:r>
            <a:r>
              <a:rPr sz="668" i="1" spc="-91" dirty="0">
                <a:solidFill>
                  <a:srgbClr val="859EAC"/>
                </a:solidFill>
                <a:latin typeface="Arial"/>
                <a:cs typeface="Arial"/>
              </a:rPr>
              <a:t>l</a:t>
            </a:r>
            <a:r>
              <a:rPr sz="668" i="1" spc="-91" dirty="0">
                <a:solidFill>
                  <a:srgbClr val="908E91"/>
                </a:solidFill>
                <a:latin typeface="Arial"/>
                <a:cs typeface="Arial"/>
              </a:rPr>
              <a:t>n</a:t>
            </a:r>
            <a:r>
              <a:rPr sz="668" i="1" spc="-74" dirty="0">
                <a:solidFill>
                  <a:srgbClr val="908E91"/>
                </a:solidFill>
                <a:latin typeface="Arial"/>
                <a:cs typeface="Arial"/>
              </a:rPr>
              <a:t> </a:t>
            </a:r>
            <a:r>
              <a:rPr sz="668" i="1" spc="25" dirty="0">
                <a:solidFill>
                  <a:srgbClr val="908E91"/>
                </a:solidFill>
                <a:latin typeface="Arial"/>
                <a:cs typeface="Arial"/>
              </a:rPr>
              <a:t>fo</a:t>
            </a:r>
            <a:r>
              <a:rPr sz="668" i="1" spc="25" dirty="0">
                <a:solidFill>
                  <a:srgbClr val="AEA1A5"/>
                </a:solidFill>
                <a:latin typeface="Arial"/>
                <a:cs typeface="Arial"/>
              </a:rPr>
              <a:t>.</a:t>
            </a:r>
            <a:endParaRPr sz="668">
              <a:latin typeface="Arial"/>
              <a:cs typeface="Arial"/>
            </a:endParaRPr>
          </a:p>
        </p:txBody>
      </p:sp>
      <p:sp>
        <p:nvSpPr>
          <p:cNvPr id="28" name="object 28"/>
          <p:cNvSpPr txBox="1"/>
          <p:nvPr/>
        </p:nvSpPr>
        <p:spPr>
          <a:xfrm>
            <a:off x="3486153" y="5107246"/>
            <a:ext cx="508099"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Scalabllity</a:t>
            </a:r>
            <a:endParaRPr sz="809">
              <a:latin typeface="Arial"/>
              <a:cs typeface="Arial"/>
            </a:endParaRPr>
          </a:p>
        </p:txBody>
      </p:sp>
      <p:sp>
        <p:nvSpPr>
          <p:cNvPr id="29" name="object 29"/>
          <p:cNvSpPr txBox="1"/>
          <p:nvPr/>
        </p:nvSpPr>
        <p:spPr>
          <a:xfrm>
            <a:off x="5225195" y="5107246"/>
            <a:ext cx="1045666" cy="124521"/>
          </a:xfrm>
          <a:prstGeom prst="rect">
            <a:avLst/>
          </a:prstGeom>
        </p:spPr>
        <p:txBody>
          <a:bodyPr vert="horz" wrap="square" lIns="0" tIns="0" rIns="0" bIns="0" rtlCol="0">
            <a:spAutoFit/>
          </a:bodyPr>
          <a:lstStyle/>
          <a:p>
            <a:pPr marL="8929"/>
            <a:r>
              <a:rPr sz="809" spc="21" dirty="0">
                <a:solidFill>
                  <a:srgbClr val="5B595E"/>
                </a:solidFill>
                <a:latin typeface="Arial"/>
                <a:cs typeface="Arial"/>
              </a:rPr>
              <a:t>Platform</a:t>
            </a:r>
            <a:r>
              <a:rPr sz="809" spc="-32" dirty="0">
                <a:solidFill>
                  <a:srgbClr val="5B595E"/>
                </a:solidFill>
                <a:latin typeface="Arial"/>
                <a:cs typeface="Arial"/>
              </a:rPr>
              <a:t> </a:t>
            </a:r>
            <a:r>
              <a:rPr sz="809" spc="18" dirty="0">
                <a:solidFill>
                  <a:srgbClr val="6E6975"/>
                </a:solidFill>
                <a:latin typeface="Arial"/>
                <a:cs typeface="Arial"/>
              </a:rPr>
              <a:t>independent</a:t>
            </a:r>
            <a:endParaRPr sz="809">
              <a:latin typeface="Arial"/>
              <a:cs typeface="Arial"/>
            </a:endParaRPr>
          </a:p>
        </p:txBody>
      </p:sp>
      <p:sp>
        <p:nvSpPr>
          <p:cNvPr id="30" name="object 30"/>
          <p:cNvSpPr txBox="1"/>
          <p:nvPr/>
        </p:nvSpPr>
        <p:spPr>
          <a:xfrm>
            <a:off x="7145079" y="5109388"/>
            <a:ext cx="366117" cy="124521"/>
          </a:xfrm>
          <a:prstGeom prst="rect">
            <a:avLst/>
          </a:prstGeom>
        </p:spPr>
        <p:txBody>
          <a:bodyPr vert="horz" wrap="square" lIns="0" tIns="0" rIns="0" bIns="0" rtlCol="0">
            <a:spAutoFit/>
          </a:bodyPr>
          <a:lstStyle/>
          <a:p>
            <a:pPr marL="8929"/>
            <a:r>
              <a:rPr sz="809" spc="28" dirty="0">
                <a:solidFill>
                  <a:srgbClr val="5B595E"/>
                </a:solidFill>
                <a:latin typeface="Arial"/>
                <a:cs typeface="Arial"/>
              </a:rPr>
              <a:t>Robust</a:t>
            </a:r>
            <a:endParaRPr sz="809">
              <a:latin typeface="Arial"/>
              <a:cs typeface="Arial"/>
            </a:endParaRPr>
          </a:p>
        </p:txBody>
      </p:sp>
      <p:sp>
        <p:nvSpPr>
          <p:cNvPr id="31" name="object 31"/>
          <p:cNvSpPr txBox="1"/>
          <p:nvPr/>
        </p:nvSpPr>
        <p:spPr>
          <a:xfrm>
            <a:off x="8496183" y="5107246"/>
            <a:ext cx="634454"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Open</a:t>
            </a:r>
            <a:r>
              <a:rPr sz="809" spc="-95" dirty="0">
                <a:solidFill>
                  <a:srgbClr val="5B595E"/>
                </a:solidFill>
                <a:latin typeface="Arial"/>
                <a:cs typeface="Arial"/>
              </a:rPr>
              <a:t> </a:t>
            </a:r>
            <a:r>
              <a:rPr sz="809" spc="28" dirty="0">
                <a:solidFill>
                  <a:srgbClr val="5B595E"/>
                </a:solidFill>
                <a:latin typeface="Arial"/>
                <a:cs typeface="Arial"/>
              </a:rPr>
              <a:t>source</a:t>
            </a:r>
            <a:endParaRPr sz="809">
              <a:latin typeface="Arial"/>
              <a:cs typeface="Arial"/>
            </a:endParaRPr>
          </a:p>
        </p:txBody>
      </p:sp>
      <p:sp>
        <p:nvSpPr>
          <p:cNvPr id="32" name="object 32"/>
          <p:cNvSpPr txBox="1"/>
          <p:nvPr/>
        </p:nvSpPr>
        <p:spPr>
          <a:xfrm>
            <a:off x="3482764" y="5715893"/>
            <a:ext cx="1240334" cy="124521"/>
          </a:xfrm>
          <a:prstGeom prst="rect">
            <a:avLst/>
          </a:prstGeom>
        </p:spPr>
        <p:txBody>
          <a:bodyPr vert="horz" wrap="square" lIns="0" tIns="0" rIns="0" bIns="0" rtlCol="0">
            <a:spAutoFit/>
          </a:bodyPr>
          <a:lstStyle/>
          <a:p>
            <a:pPr marL="8929"/>
            <a:r>
              <a:rPr sz="809" spc="21" dirty="0">
                <a:solidFill>
                  <a:srgbClr val="5B595E"/>
                </a:solidFill>
                <a:latin typeface="Arial"/>
                <a:cs typeface="Arial"/>
              </a:rPr>
              <a:t>Efficient </a:t>
            </a:r>
            <a:r>
              <a:rPr sz="809" spc="14" dirty="0">
                <a:solidFill>
                  <a:srgbClr val="6E6975"/>
                </a:solidFill>
                <a:latin typeface="Arial"/>
                <a:cs typeface="Arial"/>
              </a:rPr>
              <a:t>implementa</a:t>
            </a:r>
            <a:r>
              <a:rPr sz="809" spc="49" dirty="0">
                <a:solidFill>
                  <a:srgbClr val="6E6975"/>
                </a:solidFill>
                <a:latin typeface="Arial"/>
                <a:cs typeface="Arial"/>
              </a:rPr>
              <a:t> </a:t>
            </a:r>
            <a:r>
              <a:rPr sz="809" spc="35" dirty="0">
                <a:solidFill>
                  <a:srgbClr val="6E6975"/>
                </a:solidFill>
                <a:latin typeface="Arial"/>
                <a:cs typeface="Arial"/>
              </a:rPr>
              <a:t>ions</a:t>
            </a:r>
            <a:endParaRPr sz="809">
              <a:latin typeface="Arial"/>
              <a:cs typeface="Arial"/>
            </a:endParaRPr>
          </a:p>
        </p:txBody>
      </p:sp>
      <p:sp>
        <p:nvSpPr>
          <p:cNvPr id="33" name="object 33"/>
          <p:cNvSpPr txBox="1"/>
          <p:nvPr/>
        </p:nvSpPr>
        <p:spPr>
          <a:xfrm>
            <a:off x="5225824" y="5711428"/>
            <a:ext cx="1205508" cy="129907"/>
          </a:xfrm>
          <a:prstGeom prst="rect">
            <a:avLst/>
          </a:prstGeom>
        </p:spPr>
        <p:txBody>
          <a:bodyPr vert="horz" wrap="square" lIns="0" tIns="0" rIns="0" bIns="0" rtlCol="0">
            <a:spAutoFit/>
          </a:bodyPr>
          <a:lstStyle/>
          <a:p>
            <a:pPr marL="8929"/>
            <a:r>
              <a:rPr sz="809" spc="14" dirty="0">
                <a:solidFill>
                  <a:srgbClr val="5B595E"/>
                </a:solidFill>
                <a:latin typeface="Arial"/>
                <a:cs typeface="Arial"/>
              </a:rPr>
              <a:t>Converters </a:t>
            </a:r>
            <a:r>
              <a:rPr sz="844" spc="-88" dirty="0">
                <a:solidFill>
                  <a:srgbClr val="5B595E"/>
                </a:solidFill>
                <a:latin typeface="Times New Roman"/>
                <a:cs typeface="Times New Roman"/>
              </a:rPr>
              <a:t>&amp;  </a:t>
            </a:r>
            <a:r>
              <a:rPr sz="809" spc="-25" dirty="0">
                <a:solidFill>
                  <a:srgbClr val="5B595E"/>
                </a:solidFill>
                <a:latin typeface="Arial"/>
                <a:cs typeface="Arial"/>
              </a:rPr>
              <a:t>1/0</a:t>
            </a:r>
            <a:r>
              <a:rPr sz="809" spc="-88" dirty="0">
                <a:solidFill>
                  <a:srgbClr val="5B595E"/>
                </a:solidFill>
                <a:latin typeface="Arial"/>
                <a:cs typeface="Arial"/>
              </a:rPr>
              <a:t> </a:t>
            </a:r>
            <a:r>
              <a:rPr sz="809" spc="28" dirty="0">
                <a:solidFill>
                  <a:srgbClr val="5B595E"/>
                </a:solidFill>
                <a:latin typeface="Arial"/>
                <a:cs typeface="Arial"/>
              </a:rPr>
              <a:t>tormats</a:t>
            </a:r>
            <a:endParaRPr sz="809">
              <a:latin typeface="Arial"/>
              <a:cs typeface="Arial"/>
            </a:endParaRPr>
          </a:p>
        </p:txBody>
      </p:sp>
      <p:sp>
        <p:nvSpPr>
          <p:cNvPr id="34" name="object 34"/>
          <p:cNvSpPr txBox="1"/>
          <p:nvPr/>
        </p:nvSpPr>
        <p:spPr>
          <a:xfrm>
            <a:off x="7146325" y="5715893"/>
            <a:ext cx="848320" cy="124521"/>
          </a:xfrm>
          <a:prstGeom prst="rect">
            <a:avLst/>
          </a:prstGeom>
        </p:spPr>
        <p:txBody>
          <a:bodyPr vert="horz" wrap="square" lIns="0" tIns="0" rIns="0" bIns="0" rtlCol="0">
            <a:spAutoFit/>
          </a:bodyPr>
          <a:lstStyle/>
          <a:p>
            <a:pPr marL="8929"/>
            <a:r>
              <a:rPr sz="809" spc="25" dirty="0">
                <a:solidFill>
                  <a:srgbClr val="5B595E"/>
                </a:solidFill>
                <a:latin typeface="Arial"/>
                <a:cs typeface="Arial"/>
              </a:rPr>
              <a:t>Similarity</a:t>
            </a:r>
            <a:r>
              <a:rPr sz="809" spc="-14" dirty="0">
                <a:solidFill>
                  <a:srgbClr val="5B595E"/>
                </a:solidFill>
                <a:latin typeface="Arial"/>
                <a:cs typeface="Arial"/>
              </a:rPr>
              <a:t> </a:t>
            </a:r>
            <a:r>
              <a:rPr sz="809" spc="11" dirty="0">
                <a:solidFill>
                  <a:srgbClr val="5B595E"/>
                </a:solidFill>
                <a:latin typeface="Arial"/>
                <a:cs typeface="Arial"/>
              </a:rPr>
              <a:t>queries</a:t>
            </a:r>
            <a:endParaRPr sz="809">
              <a:latin typeface="Arial"/>
              <a:cs typeface="Arial"/>
            </a:endParaRPr>
          </a:p>
        </p:txBody>
      </p:sp>
      <p:sp>
        <p:nvSpPr>
          <p:cNvPr id="35" name="object 35"/>
          <p:cNvSpPr txBox="1"/>
          <p:nvPr/>
        </p:nvSpPr>
        <p:spPr>
          <a:xfrm>
            <a:off x="8522103" y="5715893"/>
            <a:ext cx="395585"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Support</a:t>
            </a:r>
            <a:endParaRPr sz="809">
              <a:latin typeface="Arial"/>
              <a:cs typeface="Arial"/>
            </a:endParaRPr>
          </a:p>
        </p:txBody>
      </p:sp>
    </p:spTree>
    <p:extLst>
      <p:ext uri="{BB962C8B-B14F-4D97-AF65-F5344CB8AC3E}">
        <p14:creationId xmlns:p14="http://schemas.microsoft.com/office/powerpoint/2010/main" val="200832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90E6FDD-F011-4841-B243-3E07ECD1048F}"/>
              </a:ext>
            </a:extLst>
          </p:cNvPr>
          <p:cNvPicPr>
            <a:picLocks noChangeAspect="1"/>
          </p:cNvPicPr>
          <p:nvPr/>
        </p:nvPicPr>
        <p:blipFill>
          <a:blip r:embed="rId2"/>
          <a:stretch>
            <a:fillRect/>
          </a:stretch>
        </p:blipFill>
        <p:spPr>
          <a:xfrm>
            <a:off x="3215746" y="1639887"/>
            <a:ext cx="4829175" cy="3933825"/>
          </a:xfrm>
          <a:prstGeom prst="rect">
            <a:avLst/>
          </a:prstGeom>
        </p:spPr>
      </p:pic>
    </p:spTree>
    <p:extLst>
      <p:ext uri="{BB962C8B-B14F-4D97-AF65-F5344CB8AC3E}">
        <p14:creationId xmlns:p14="http://schemas.microsoft.com/office/powerpoint/2010/main" val="1578801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3629" y="3388105"/>
            <a:ext cx="8658860" cy="692785"/>
          </a:xfrm>
          <a:prstGeom prst="rect">
            <a:avLst/>
          </a:prstGeom>
        </p:spPr>
        <p:txBody>
          <a:bodyPr vert="horz" wrap="square" lIns="0" tIns="0" rIns="0" bIns="0" rtlCol="0">
            <a:spAutoFit/>
          </a:bodyPr>
          <a:lstStyle/>
          <a:p>
            <a:pPr marL="12700">
              <a:lnSpc>
                <a:spcPct val="100000"/>
              </a:lnSpc>
            </a:pPr>
            <a:r>
              <a:rPr sz="4400" spc="-45" dirty="0">
                <a:latin typeface="Century"/>
                <a:cs typeface="Century"/>
              </a:rPr>
              <a:t>Recurrent </a:t>
            </a:r>
            <a:r>
              <a:rPr sz="4400" spc="-40" dirty="0">
                <a:latin typeface="Century"/>
                <a:cs typeface="Century"/>
              </a:rPr>
              <a:t>Neural Network</a:t>
            </a:r>
            <a:r>
              <a:rPr sz="4400" spc="-375" dirty="0">
                <a:latin typeface="Century"/>
                <a:cs typeface="Century"/>
              </a:rPr>
              <a:t> </a:t>
            </a:r>
            <a:r>
              <a:rPr sz="4400" spc="-40" dirty="0">
                <a:latin typeface="Century"/>
                <a:cs typeface="Century"/>
              </a:rPr>
              <a:t>(RNN)</a:t>
            </a:r>
            <a:endParaRPr sz="4400">
              <a:latin typeface="Century"/>
              <a:cs typeface="Century"/>
            </a:endParaRPr>
          </a:p>
        </p:txBody>
      </p:sp>
    </p:spTree>
    <p:extLst>
      <p:ext uri="{BB962C8B-B14F-4D97-AF65-F5344CB8AC3E}">
        <p14:creationId xmlns:p14="http://schemas.microsoft.com/office/powerpoint/2010/main" val="46189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Рисунок 43">
            <a:extLst>
              <a:ext uri="{FF2B5EF4-FFF2-40B4-BE49-F238E27FC236}">
                <a16:creationId xmlns:a16="http://schemas.microsoft.com/office/drawing/2014/main" id="{ADE8C15A-D59E-4DFA-82C8-321EE035956A}"/>
              </a:ext>
            </a:extLst>
          </p:cNvPr>
          <p:cNvPicPr>
            <a:picLocks noChangeAspect="1"/>
          </p:cNvPicPr>
          <p:nvPr/>
        </p:nvPicPr>
        <p:blipFill>
          <a:blip r:embed="rId2"/>
          <a:stretch>
            <a:fillRect/>
          </a:stretch>
        </p:blipFill>
        <p:spPr>
          <a:xfrm>
            <a:off x="1066800" y="1943100"/>
            <a:ext cx="10058400" cy="2971800"/>
          </a:xfrm>
          <a:prstGeom prst="rect">
            <a:avLst/>
          </a:prstGeom>
        </p:spPr>
      </p:pic>
    </p:spTree>
    <p:extLst>
      <p:ext uri="{BB962C8B-B14F-4D97-AF65-F5344CB8AC3E}">
        <p14:creationId xmlns:p14="http://schemas.microsoft.com/office/powerpoint/2010/main" val="202947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126615" cy="670560"/>
          </a:xfrm>
          <a:prstGeom prst="rect">
            <a:avLst/>
          </a:prstGeom>
        </p:spPr>
        <p:txBody>
          <a:bodyPr vert="horz" wrap="square" lIns="0" tIns="0" rIns="0" bIns="0" rtlCol="0">
            <a:spAutoFit/>
          </a:bodyPr>
          <a:lstStyle/>
          <a:p>
            <a:pPr marL="12700">
              <a:lnSpc>
                <a:spcPct val="100000"/>
              </a:lnSpc>
            </a:pPr>
            <a:r>
              <a:rPr spc="-45" dirty="0"/>
              <a:t>Benefits</a:t>
            </a:r>
          </a:p>
        </p:txBody>
      </p:sp>
      <p:sp>
        <p:nvSpPr>
          <p:cNvPr id="3" name="object 3"/>
          <p:cNvSpPr txBox="1"/>
          <p:nvPr/>
        </p:nvSpPr>
        <p:spPr>
          <a:xfrm>
            <a:off x="1340866" y="1858009"/>
            <a:ext cx="6040120"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spc="5" dirty="0">
                <a:latin typeface="Century"/>
                <a:cs typeface="Century"/>
              </a:rPr>
              <a:t>Deal with sequential</a:t>
            </a:r>
            <a:r>
              <a:rPr sz="1800" spc="-50" dirty="0">
                <a:latin typeface="Century"/>
                <a:cs typeface="Century"/>
              </a:rPr>
              <a:t> </a:t>
            </a:r>
            <a:r>
              <a:rPr sz="1800" spc="5" dirty="0">
                <a:latin typeface="Century"/>
                <a:cs typeface="Century"/>
              </a:rPr>
              <a:t>information</a:t>
            </a:r>
            <a:endParaRPr sz="1800" dirty="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spc="5" dirty="0">
                <a:latin typeface="Century"/>
                <a:cs typeface="Century"/>
              </a:rPr>
              <a:t>Perform the </a:t>
            </a:r>
            <a:r>
              <a:rPr sz="1800" dirty="0">
                <a:latin typeface="Century"/>
                <a:cs typeface="Century"/>
              </a:rPr>
              <a:t>same task </a:t>
            </a:r>
            <a:r>
              <a:rPr sz="1800" spc="5" dirty="0">
                <a:latin typeface="Century"/>
                <a:cs typeface="Century"/>
              </a:rPr>
              <a:t>for every element of </a:t>
            </a:r>
            <a:r>
              <a:rPr sz="1800" dirty="0">
                <a:latin typeface="Century"/>
                <a:cs typeface="Century"/>
              </a:rPr>
              <a:t>a</a:t>
            </a:r>
            <a:r>
              <a:rPr sz="1800" spc="65" dirty="0">
                <a:latin typeface="Century"/>
                <a:cs typeface="Century"/>
              </a:rPr>
              <a:t> </a:t>
            </a:r>
            <a:r>
              <a:rPr sz="1800" spc="5" dirty="0">
                <a:latin typeface="Century"/>
                <a:cs typeface="Century"/>
              </a:rPr>
              <a:t>sequence</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5580" algn="l"/>
              </a:tabLst>
            </a:pPr>
            <a:r>
              <a:rPr sz="1800" spc="5" dirty="0">
                <a:latin typeface="Century"/>
                <a:cs typeface="Century"/>
              </a:rPr>
              <a:t>Has</a:t>
            </a:r>
            <a:r>
              <a:rPr sz="1800" spc="-75" dirty="0">
                <a:latin typeface="Century"/>
                <a:cs typeface="Century"/>
              </a:rPr>
              <a:t> </a:t>
            </a:r>
            <a:r>
              <a:rPr sz="1800" spc="5" dirty="0">
                <a:latin typeface="Century"/>
                <a:cs typeface="Century"/>
              </a:rPr>
              <a:t>memory</a:t>
            </a:r>
            <a:endParaRPr sz="1800" dirty="0">
              <a:latin typeface="Century"/>
              <a:cs typeface="Century"/>
            </a:endParaRPr>
          </a:p>
          <a:p>
            <a:pPr marL="195580" indent="-182880">
              <a:lnSpc>
                <a:spcPct val="100000"/>
              </a:lnSpc>
              <a:spcBef>
                <a:spcPts val="1495"/>
              </a:spcBef>
              <a:buClr>
                <a:srgbClr val="6E6E74"/>
              </a:buClr>
              <a:buSzPct val="80555"/>
              <a:buFont typeface="Arial"/>
              <a:buChar char="•"/>
              <a:tabLst>
                <a:tab pos="195580" algn="l"/>
              </a:tabLst>
            </a:pPr>
            <a:r>
              <a:rPr sz="1800" dirty="0">
                <a:latin typeface="Century"/>
                <a:cs typeface="Century"/>
              </a:rPr>
              <a:t>Can be </a:t>
            </a:r>
            <a:r>
              <a:rPr sz="1800" spc="5" dirty="0">
                <a:latin typeface="Century"/>
                <a:cs typeface="Century"/>
              </a:rPr>
              <a:t>unrolled like </a:t>
            </a:r>
            <a:r>
              <a:rPr sz="1800" dirty="0">
                <a:latin typeface="Century"/>
                <a:cs typeface="Century"/>
              </a:rPr>
              <a:t>a</a:t>
            </a:r>
            <a:r>
              <a:rPr sz="1800" spc="-35" dirty="0">
                <a:latin typeface="Century"/>
                <a:cs typeface="Century"/>
              </a:rPr>
              <a:t> </a:t>
            </a:r>
            <a:r>
              <a:rPr sz="1800" spc="5" dirty="0">
                <a:latin typeface="Century"/>
                <a:cs typeface="Century"/>
              </a:rPr>
              <a:t>chain</a:t>
            </a:r>
            <a:endParaRPr sz="1800" dirty="0">
              <a:latin typeface="Century"/>
              <a:cs typeface="Century"/>
            </a:endParaRPr>
          </a:p>
        </p:txBody>
      </p:sp>
      <p:sp>
        <p:nvSpPr>
          <p:cNvPr id="4" name="object 4"/>
          <p:cNvSpPr/>
          <p:nvPr/>
        </p:nvSpPr>
        <p:spPr>
          <a:xfrm>
            <a:off x="2895600" y="4397509"/>
            <a:ext cx="6807708" cy="178765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1819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936875" cy="670560"/>
          </a:xfrm>
          <a:prstGeom prst="rect">
            <a:avLst/>
          </a:prstGeom>
        </p:spPr>
        <p:txBody>
          <a:bodyPr vert="horz" wrap="square" lIns="0" tIns="0" rIns="0" bIns="0" rtlCol="0">
            <a:spAutoFit/>
          </a:bodyPr>
          <a:lstStyle/>
          <a:p>
            <a:pPr marL="12700">
              <a:lnSpc>
                <a:spcPct val="100000"/>
              </a:lnSpc>
            </a:pPr>
            <a:r>
              <a:rPr spc="-50" dirty="0"/>
              <a:t>A</a:t>
            </a:r>
            <a:r>
              <a:rPr spc="-45" dirty="0"/>
              <a:t>ppli</a:t>
            </a:r>
            <a:r>
              <a:rPr spc="-60" dirty="0"/>
              <a:t>c</a:t>
            </a:r>
            <a:r>
              <a:rPr spc="-50" dirty="0"/>
              <a:t>a</a:t>
            </a:r>
            <a:r>
              <a:rPr spc="-45" dirty="0"/>
              <a:t>t</a:t>
            </a:r>
            <a:r>
              <a:rPr spc="-60" dirty="0"/>
              <a:t>i</a:t>
            </a:r>
            <a:r>
              <a:rPr spc="-55" dirty="0"/>
              <a:t>o</a:t>
            </a:r>
            <a:r>
              <a:rPr dirty="0"/>
              <a:t>n</a:t>
            </a:r>
          </a:p>
        </p:txBody>
      </p:sp>
      <p:sp>
        <p:nvSpPr>
          <p:cNvPr id="3" name="object 3"/>
          <p:cNvSpPr txBox="1"/>
          <p:nvPr/>
        </p:nvSpPr>
        <p:spPr>
          <a:xfrm>
            <a:off x="916939" y="1854961"/>
            <a:ext cx="4587875"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Language Modeling and Generating</a:t>
            </a:r>
            <a:r>
              <a:rPr sz="1800" spc="-25" dirty="0">
                <a:latin typeface="Century"/>
                <a:cs typeface="Century"/>
              </a:rPr>
              <a:t> </a:t>
            </a:r>
            <a:r>
              <a:rPr sz="1800" spc="-35" dirty="0">
                <a:latin typeface="Century"/>
                <a:cs typeface="Century"/>
              </a:rPr>
              <a:t>Text</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Machine</a:t>
            </a:r>
            <a:r>
              <a:rPr sz="1800" spc="-85" dirty="0">
                <a:latin typeface="Century"/>
                <a:cs typeface="Century"/>
              </a:rPr>
              <a:t> </a:t>
            </a:r>
            <a:r>
              <a:rPr sz="1800" spc="-5" dirty="0">
                <a:latin typeface="Century"/>
                <a:cs typeface="Century"/>
              </a:rPr>
              <a:t>Translation</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Speech</a:t>
            </a:r>
            <a:r>
              <a:rPr sz="1800" spc="-50" dirty="0">
                <a:latin typeface="Century"/>
                <a:cs typeface="Century"/>
              </a:rPr>
              <a:t> </a:t>
            </a:r>
            <a:r>
              <a:rPr sz="1800" spc="5" dirty="0">
                <a:latin typeface="Century"/>
                <a:cs typeface="Century"/>
              </a:rPr>
              <a:t>Recognition</a:t>
            </a:r>
            <a:endParaRPr sz="1800" dirty="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Generating Image</a:t>
            </a:r>
            <a:r>
              <a:rPr sz="1800" spc="-60" dirty="0">
                <a:latin typeface="Century"/>
                <a:cs typeface="Century"/>
              </a:rPr>
              <a:t> </a:t>
            </a:r>
            <a:r>
              <a:rPr sz="1800" spc="5" dirty="0">
                <a:latin typeface="Century"/>
                <a:cs typeface="Century"/>
              </a:rPr>
              <a:t>Descriptions</a:t>
            </a:r>
            <a:endParaRPr sz="1800" dirty="0">
              <a:latin typeface="Century"/>
              <a:cs typeface="Century"/>
            </a:endParaRPr>
          </a:p>
        </p:txBody>
      </p:sp>
      <p:sp>
        <p:nvSpPr>
          <p:cNvPr id="4" name="object 4"/>
          <p:cNvSpPr/>
          <p:nvPr/>
        </p:nvSpPr>
        <p:spPr>
          <a:xfrm>
            <a:off x="5914644" y="1383791"/>
            <a:ext cx="4616196" cy="25115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30779" y="4029455"/>
            <a:ext cx="6967728"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9551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216785" cy="670560"/>
          </a:xfrm>
          <a:prstGeom prst="rect">
            <a:avLst/>
          </a:prstGeom>
        </p:spPr>
        <p:txBody>
          <a:bodyPr vert="horz" wrap="square" lIns="0" tIns="0" rIns="0" bIns="0" rtlCol="0">
            <a:spAutoFit/>
          </a:bodyPr>
          <a:lstStyle/>
          <a:p>
            <a:pPr marL="12700">
              <a:lnSpc>
                <a:spcPct val="100000"/>
              </a:lnSpc>
            </a:pPr>
            <a:r>
              <a:rPr spc="-80" dirty="0"/>
              <a:t>Training</a:t>
            </a:r>
          </a:p>
        </p:txBody>
      </p:sp>
      <p:sp>
        <p:nvSpPr>
          <p:cNvPr id="3" name="object 3"/>
          <p:cNvSpPr txBox="1"/>
          <p:nvPr/>
        </p:nvSpPr>
        <p:spPr>
          <a:xfrm>
            <a:off x="916939" y="1854961"/>
            <a:ext cx="4455160"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Backpropagation Through </a:t>
            </a:r>
            <a:r>
              <a:rPr sz="1800" spc="-10" dirty="0">
                <a:latin typeface="Century"/>
                <a:cs typeface="Century"/>
              </a:rPr>
              <a:t>Time</a:t>
            </a:r>
            <a:r>
              <a:rPr sz="1800" spc="-50" dirty="0">
                <a:latin typeface="Century"/>
                <a:cs typeface="Century"/>
              </a:rPr>
              <a:t> </a:t>
            </a:r>
            <a:r>
              <a:rPr sz="1800" spc="5" dirty="0">
                <a:latin typeface="Century"/>
                <a:cs typeface="Century"/>
              </a:rPr>
              <a:t>(BPTT)</a:t>
            </a:r>
            <a:endParaRPr sz="1800" dirty="0">
              <a:latin typeface="Century"/>
              <a:cs typeface="Century"/>
            </a:endParaRPr>
          </a:p>
        </p:txBody>
      </p:sp>
      <p:sp>
        <p:nvSpPr>
          <p:cNvPr id="4" name="object 4"/>
          <p:cNvSpPr/>
          <p:nvPr/>
        </p:nvSpPr>
        <p:spPr>
          <a:xfrm>
            <a:off x="2321051" y="2382010"/>
            <a:ext cx="7549896" cy="4357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82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644775" cy="670560"/>
          </a:xfrm>
          <a:prstGeom prst="rect">
            <a:avLst/>
          </a:prstGeom>
        </p:spPr>
        <p:txBody>
          <a:bodyPr vert="horz" wrap="square" lIns="0" tIns="0" rIns="0" bIns="0" rtlCol="0">
            <a:spAutoFit/>
          </a:bodyPr>
          <a:lstStyle/>
          <a:p>
            <a:pPr marL="12700">
              <a:lnSpc>
                <a:spcPct val="100000"/>
              </a:lnSpc>
            </a:pPr>
            <a:r>
              <a:rPr spc="-85" dirty="0"/>
              <a:t>Variations</a:t>
            </a:r>
          </a:p>
        </p:txBody>
      </p:sp>
      <p:sp>
        <p:nvSpPr>
          <p:cNvPr id="3" name="object 3"/>
          <p:cNvSpPr txBox="1"/>
          <p:nvPr/>
        </p:nvSpPr>
        <p:spPr>
          <a:xfrm>
            <a:off x="916939" y="1854961"/>
            <a:ext cx="3065145"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Bidirectional</a:t>
            </a:r>
            <a:r>
              <a:rPr sz="1800" spc="-85" dirty="0">
                <a:latin typeface="Century"/>
                <a:cs typeface="Century"/>
              </a:rPr>
              <a:t> </a:t>
            </a:r>
            <a:r>
              <a:rPr sz="1800" dirty="0">
                <a:latin typeface="Century"/>
                <a:cs typeface="Century"/>
              </a:rPr>
              <a:t>RNNs</a:t>
            </a: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Deep (Bidirectional)</a:t>
            </a:r>
            <a:r>
              <a:rPr sz="1800" spc="-65" dirty="0">
                <a:latin typeface="Century"/>
                <a:cs typeface="Century"/>
              </a:rPr>
              <a:t> </a:t>
            </a:r>
            <a:r>
              <a:rPr sz="1800" dirty="0">
                <a:latin typeface="Century"/>
                <a:cs typeface="Century"/>
              </a:rPr>
              <a:t>RNNs</a:t>
            </a:r>
          </a:p>
          <a:p>
            <a:pPr marL="195580" indent="-182880">
              <a:lnSpc>
                <a:spcPct val="100000"/>
              </a:lnSpc>
              <a:spcBef>
                <a:spcPts val="1485"/>
              </a:spcBef>
              <a:buClr>
                <a:srgbClr val="6E6E74"/>
              </a:buClr>
              <a:buSzPct val="77777"/>
              <a:buFont typeface="Arial"/>
              <a:buChar char="•"/>
              <a:tabLst>
                <a:tab pos="196215" algn="l"/>
              </a:tabLst>
            </a:pPr>
            <a:r>
              <a:rPr sz="1800" b="1" spc="10" dirty="0">
                <a:latin typeface="Century"/>
                <a:cs typeface="Century"/>
              </a:rPr>
              <a:t>LSTM</a:t>
            </a:r>
            <a:r>
              <a:rPr sz="1800" b="1" spc="-80" dirty="0">
                <a:latin typeface="Century"/>
                <a:cs typeface="Century"/>
              </a:rPr>
              <a:t> </a:t>
            </a:r>
            <a:r>
              <a:rPr sz="1800" b="1" spc="5" dirty="0">
                <a:latin typeface="Century"/>
                <a:cs typeface="Century"/>
              </a:rPr>
              <a:t>networks</a:t>
            </a:r>
            <a:endParaRPr sz="1800" dirty="0">
              <a:latin typeface="Century"/>
              <a:cs typeface="Century"/>
            </a:endParaRPr>
          </a:p>
        </p:txBody>
      </p:sp>
      <p:sp>
        <p:nvSpPr>
          <p:cNvPr id="4" name="object 4"/>
          <p:cNvSpPr/>
          <p:nvPr/>
        </p:nvSpPr>
        <p:spPr>
          <a:xfrm>
            <a:off x="7110983" y="1211580"/>
            <a:ext cx="3252216" cy="21244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34071" y="3336035"/>
            <a:ext cx="2929128" cy="322478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3801620"/>
            <a:ext cx="4885944" cy="214426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1373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194" y="2860802"/>
            <a:ext cx="8921115" cy="1219835"/>
          </a:xfrm>
          <a:prstGeom prst="rect">
            <a:avLst/>
          </a:prstGeom>
        </p:spPr>
        <p:txBody>
          <a:bodyPr vert="horz" wrap="square" lIns="0" tIns="0" rIns="0" bIns="0" rtlCol="0">
            <a:spAutoFit/>
          </a:bodyPr>
          <a:lstStyle/>
          <a:p>
            <a:pPr marL="12700" marR="5080">
              <a:lnSpc>
                <a:spcPts val="4750"/>
              </a:lnSpc>
            </a:pPr>
            <a:r>
              <a:rPr sz="4400" spc="-35" dirty="0">
                <a:latin typeface="Century"/>
                <a:cs typeface="Century"/>
              </a:rPr>
              <a:t>Long </a:t>
            </a:r>
            <a:r>
              <a:rPr sz="4400" spc="-40" dirty="0">
                <a:latin typeface="Century"/>
                <a:cs typeface="Century"/>
              </a:rPr>
              <a:t>Short </a:t>
            </a:r>
            <a:r>
              <a:rPr sz="4400" spc="-135" dirty="0">
                <a:latin typeface="Century"/>
                <a:cs typeface="Century"/>
              </a:rPr>
              <a:t>Term </a:t>
            </a:r>
            <a:r>
              <a:rPr sz="4400" spc="-40" dirty="0">
                <a:latin typeface="Century"/>
                <a:cs typeface="Century"/>
              </a:rPr>
              <a:t>Memory</a:t>
            </a:r>
            <a:r>
              <a:rPr sz="4400" spc="-355" dirty="0">
                <a:latin typeface="Century"/>
                <a:cs typeface="Century"/>
              </a:rPr>
              <a:t> </a:t>
            </a:r>
            <a:r>
              <a:rPr sz="4400" spc="-40" dirty="0">
                <a:latin typeface="Century"/>
                <a:cs typeface="Century"/>
              </a:rPr>
              <a:t>Network  (LSTM)</a:t>
            </a:r>
            <a:endParaRPr sz="4400" dirty="0">
              <a:latin typeface="Century"/>
              <a:cs typeface="Century"/>
            </a:endParaRPr>
          </a:p>
        </p:txBody>
      </p:sp>
    </p:spTree>
    <p:extLst>
      <p:ext uri="{BB962C8B-B14F-4D97-AF65-F5344CB8AC3E}">
        <p14:creationId xmlns:p14="http://schemas.microsoft.com/office/powerpoint/2010/main" val="329613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Рисунок 24">
            <a:extLst>
              <a:ext uri="{FF2B5EF4-FFF2-40B4-BE49-F238E27FC236}">
                <a16:creationId xmlns:a16="http://schemas.microsoft.com/office/drawing/2014/main" id="{68D0766F-E9EF-4960-8965-997827403075}"/>
              </a:ext>
            </a:extLst>
          </p:cNvPr>
          <p:cNvPicPr>
            <a:picLocks noChangeAspect="1"/>
          </p:cNvPicPr>
          <p:nvPr/>
        </p:nvPicPr>
        <p:blipFill>
          <a:blip r:embed="rId2"/>
          <a:stretch>
            <a:fillRect/>
          </a:stretch>
        </p:blipFill>
        <p:spPr>
          <a:xfrm>
            <a:off x="1666875" y="1733550"/>
            <a:ext cx="8858250" cy="3390900"/>
          </a:xfrm>
          <a:prstGeom prst="rect">
            <a:avLst/>
          </a:prstGeom>
        </p:spPr>
      </p:pic>
    </p:spTree>
    <p:extLst>
      <p:ext uri="{BB962C8B-B14F-4D97-AF65-F5344CB8AC3E}">
        <p14:creationId xmlns:p14="http://schemas.microsoft.com/office/powerpoint/2010/main" val="2401456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439535" cy="670560"/>
          </a:xfrm>
          <a:prstGeom prst="rect">
            <a:avLst/>
          </a:prstGeom>
        </p:spPr>
        <p:txBody>
          <a:bodyPr vert="horz" wrap="square" lIns="0" tIns="0" rIns="0" bIns="0" rtlCol="0">
            <a:spAutoFit/>
          </a:bodyPr>
          <a:lstStyle/>
          <a:p>
            <a:pPr marL="12700">
              <a:lnSpc>
                <a:spcPct val="100000"/>
              </a:lnSpc>
            </a:pPr>
            <a:r>
              <a:rPr spc="-40" dirty="0"/>
              <a:t>Memory Problem </a:t>
            </a:r>
            <a:r>
              <a:rPr spc="-25" dirty="0"/>
              <a:t>of</a:t>
            </a:r>
            <a:r>
              <a:rPr spc="-370" dirty="0"/>
              <a:t> </a:t>
            </a:r>
            <a:r>
              <a:rPr spc="-35" dirty="0"/>
              <a:t>RNN</a:t>
            </a:r>
          </a:p>
        </p:txBody>
      </p:sp>
      <p:sp>
        <p:nvSpPr>
          <p:cNvPr id="3" name="object 3"/>
          <p:cNvSpPr txBox="1"/>
          <p:nvPr/>
        </p:nvSpPr>
        <p:spPr>
          <a:xfrm>
            <a:off x="1340866" y="1858009"/>
            <a:ext cx="6704330" cy="7385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spc="5" dirty="0">
                <a:latin typeface="Century"/>
                <a:cs typeface="Century"/>
              </a:rPr>
              <a:t>Sometimes we need more</a:t>
            </a:r>
            <a:r>
              <a:rPr sz="1800" spc="10" dirty="0">
                <a:latin typeface="Century"/>
                <a:cs typeface="Century"/>
              </a:rPr>
              <a:t> </a:t>
            </a:r>
            <a:r>
              <a:rPr sz="1800" spc="5" dirty="0">
                <a:latin typeface="Century"/>
                <a:cs typeface="Century"/>
              </a:rPr>
              <a:t>context</a:t>
            </a:r>
            <a:endParaRPr sz="1800" dirty="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dirty="0">
                <a:latin typeface="Century"/>
                <a:cs typeface="Century"/>
              </a:rPr>
              <a:t>RNN is </a:t>
            </a:r>
            <a:r>
              <a:rPr sz="1800" spc="5" dirty="0">
                <a:latin typeface="Century"/>
                <a:cs typeface="Century"/>
              </a:rPr>
              <a:t>unable </a:t>
            </a:r>
            <a:r>
              <a:rPr sz="1800" dirty="0">
                <a:latin typeface="Century"/>
                <a:cs typeface="Century"/>
              </a:rPr>
              <a:t>to </a:t>
            </a:r>
            <a:r>
              <a:rPr sz="1800" spc="5" dirty="0">
                <a:latin typeface="Century"/>
                <a:cs typeface="Century"/>
              </a:rPr>
              <a:t>connect the information further </a:t>
            </a:r>
            <a:r>
              <a:rPr sz="1800" dirty="0">
                <a:latin typeface="Century"/>
                <a:cs typeface="Century"/>
              </a:rPr>
              <a:t>in </a:t>
            </a:r>
            <a:r>
              <a:rPr sz="1800" spc="5" dirty="0">
                <a:latin typeface="Century"/>
                <a:cs typeface="Century"/>
              </a:rPr>
              <a:t>the</a:t>
            </a:r>
            <a:r>
              <a:rPr sz="1800" spc="45" dirty="0">
                <a:latin typeface="Century"/>
                <a:cs typeface="Century"/>
              </a:rPr>
              <a:t> </a:t>
            </a:r>
            <a:r>
              <a:rPr sz="1800" spc="5" dirty="0">
                <a:latin typeface="Century"/>
                <a:cs typeface="Century"/>
              </a:rPr>
              <a:t>past</a:t>
            </a:r>
            <a:endParaRPr sz="1800" dirty="0">
              <a:latin typeface="Century"/>
              <a:cs typeface="Century"/>
            </a:endParaRPr>
          </a:p>
        </p:txBody>
      </p:sp>
      <p:sp>
        <p:nvSpPr>
          <p:cNvPr id="4" name="object 4"/>
          <p:cNvSpPr/>
          <p:nvPr/>
        </p:nvSpPr>
        <p:spPr>
          <a:xfrm>
            <a:off x="838200" y="3049523"/>
            <a:ext cx="4131564" cy="19034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93435" y="4411979"/>
            <a:ext cx="5533644" cy="1905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8389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476115" cy="670560"/>
          </a:xfrm>
          <a:prstGeom prst="rect">
            <a:avLst/>
          </a:prstGeom>
        </p:spPr>
        <p:txBody>
          <a:bodyPr vert="horz" wrap="square" lIns="0" tIns="0" rIns="0" bIns="0" rtlCol="0">
            <a:spAutoFit/>
          </a:bodyPr>
          <a:lstStyle/>
          <a:p>
            <a:pPr marL="12700">
              <a:lnSpc>
                <a:spcPct val="100000"/>
              </a:lnSpc>
            </a:pPr>
            <a:r>
              <a:rPr spc="-45" dirty="0"/>
              <a:t>Benefits </a:t>
            </a:r>
            <a:r>
              <a:rPr spc="-25" dirty="0"/>
              <a:t>of</a:t>
            </a:r>
            <a:r>
              <a:rPr spc="-250" dirty="0"/>
              <a:t> </a:t>
            </a:r>
            <a:r>
              <a:rPr spc="-35" dirty="0"/>
              <a:t>LSTM</a:t>
            </a:r>
          </a:p>
        </p:txBody>
      </p:sp>
      <p:sp>
        <p:nvSpPr>
          <p:cNvPr id="3" name="object 3"/>
          <p:cNvSpPr txBox="1"/>
          <p:nvPr/>
        </p:nvSpPr>
        <p:spPr>
          <a:xfrm>
            <a:off x="1340866" y="1858009"/>
            <a:ext cx="386651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dirty="0">
                <a:latin typeface="Century"/>
                <a:cs typeface="Century"/>
              </a:rPr>
              <a:t>Can </a:t>
            </a:r>
            <a:r>
              <a:rPr sz="1800" spc="5" dirty="0">
                <a:latin typeface="Century"/>
                <a:cs typeface="Century"/>
              </a:rPr>
              <a:t>learn </a:t>
            </a:r>
            <a:r>
              <a:rPr sz="1800" spc="10" dirty="0">
                <a:latin typeface="Century"/>
                <a:cs typeface="Century"/>
              </a:rPr>
              <a:t>long-term</a:t>
            </a:r>
            <a:r>
              <a:rPr sz="1800" spc="-35" dirty="0">
                <a:latin typeface="Century"/>
                <a:cs typeface="Century"/>
              </a:rPr>
              <a:t> </a:t>
            </a:r>
            <a:r>
              <a:rPr sz="1800" spc="5" dirty="0">
                <a:latin typeface="Century"/>
                <a:cs typeface="Century"/>
              </a:rPr>
              <a:t>dependencies</a:t>
            </a:r>
            <a:endParaRPr sz="1800">
              <a:latin typeface="Century"/>
              <a:cs typeface="Century"/>
            </a:endParaRPr>
          </a:p>
        </p:txBody>
      </p:sp>
    </p:spTree>
    <p:extLst>
      <p:ext uri="{BB962C8B-B14F-4D97-AF65-F5344CB8AC3E}">
        <p14:creationId xmlns:p14="http://schemas.microsoft.com/office/powerpoint/2010/main" val="339513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080571-6A35-4CFB-A621-3A2C23DFA75A}"/>
              </a:ext>
            </a:extLst>
          </p:cNvPr>
          <p:cNvSpPr>
            <a:spLocks noGrp="1"/>
          </p:cNvSpPr>
          <p:nvPr>
            <p:ph type="title"/>
          </p:nvPr>
        </p:nvSpPr>
        <p:spPr/>
        <p:txBody>
          <a:bodyPr/>
          <a:lstStyle/>
          <a:p>
            <a:r>
              <a:rPr lang="en-US" dirty="0"/>
              <a:t>Data representation as tensors</a:t>
            </a:r>
            <a:endParaRPr lang="ru-RU" dirty="0"/>
          </a:p>
        </p:txBody>
      </p:sp>
      <p:pic>
        <p:nvPicPr>
          <p:cNvPr id="6" name="Рисунок 5">
            <a:extLst>
              <a:ext uri="{FF2B5EF4-FFF2-40B4-BE49-F238E27FC236}">
                <a16:creationId xmlns:a16="http://schemas.microsoft.com/office/drawing/2014/main" id="{C0F4035A-413F-42DB-A376-C6E2FF0A7BE8}"/>
              </a:ext>
            </a:extLst>
          </p:cNvPr>
          <p:cNvPicPr>
            <a:picLocks noChangeAspect="1"/>
          </p:cNvPicPr>
          <p:nvPr/>
        </p:nvPicPr>
        <p:blipFill>
          <a:blip r:embed="rId2"/>
          <a:stretch>
            <a:fillRect/>
          </a:stretch>
        </p:blipFill>
        <p:spPr>
          <a:xfrm>
            <a:off x="3478530" y="2709862"/>
            <a:ext cx="4686300" cy="3609975"/>
          </a:xfrm>
          <a:prstGeom prst="rect">
            <a:avLst/>
          </a:prstGeom>
        </p:spPr>
      </p:pic>
      <p:sp>
        <p:nvSpPr>
          <p:cNvPr id="7" name="TextBox 6">
            <a:extLst>
              <a:ext uri="{FF2B5EF4-FFF2-40B4-BE49-F238E27FC236}">
                <a16:creationId xmlns:a16="http://schemas.microsoft.com/office/drawing/2014/main" id="{9EE103A6-BFBB-4716-86AD-A48A5605B2FE}"/>
              </a:ext>
            </a:extLst>
          </p:cNvPr>
          <p:cNvSpPr txBox="1"/>
          <p:nvPr/>
        </p:nvSpPr>
        <p:spPr>
          <a:xfrm>
            <a:off x="5076438" y="1830944"/>
            <a:ext cx="1248612" cy="369332"/>
          </a:xfrm>
          <a:prstGeom prst="rect">
            <a:avLst/>
          </a:prstGeom>
          <a:noFill/>
        </p:spPr>
        <p:txBody>
          <a:bodyPr wrap="none" rtlCol="0">
            <a:spAutoFit/>
          </a:bodyPr>
          <a:lstStyle/>
          <a:p>
            <a:r>
              <a:rPr lang="en-US" dirty="0"/>
              <a:t>Image Data</a:t>
            </a:r>
            <a:endParaRPr lang="ru-RU" dirty="0"/>
          </a:p>
        </p:txBody>
      </p:sp>
    </p:spTree>
    <p:extLst>
      <p:ext uri="{BB962C8B-B14F-4D97-AF65-F5344CB8AC3E}">
        <p14:creationId xmlns:p14="http://schemas.microsoft.com/office/powerpoint/2010/main" val="4013146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669020" cy="670560"/>
          </a:xfrm>
          <a:prstGeom prst="rect">
            <a:avLst/>
          </a:prstGeom>
        </p:spPr>
        <p:txBody>
          <a:bodyPr vert="horz" wrap="square" lIns="0" tIns="0" rIns="0" bIns="0" rtlCol="0">
            <a:spAutoFit/>
          </a:bodyPr>
          <a:lstStyle/>
          <a:p>
            <a:pPr marL="12700">
              <a:lnSpc>
                <a:spcPct val="100000"/>
              </a:lnSpc>
            </a:pPr>
            <a:r>
              <a:rPr spc="-45" dirty="0"/>
              <a:t>Difference </a:t>
            </a:r>
            <a:r>
              <a:rPr spc="-40" dirty="0"/>
              <a:t>between </a:t>
            </a:r>
            <a:r>
              <a:rPr spc="-35" dirty="0"/>
              <a:t>RNN </a:t>
            </a:r>
            <a:r>
              <a:rPr dirty="0"/>
              <a:t>&amp;</a:t>
            </a:r>
            <a:r>
              <a:rPr spc="-405" dirty="0"/>
              <a:t> </a:t>
            </a:r>
            <a:r>
              <a:rPr spc="-35" dirty="0"/>
              <a:t>LSTM</a:t>
            </a:r>
          </a:p>
        </p:txBody>
      </p:sp>
      <p:sp>
        <p:nvSpPr>
          <p:cNvPr id="3" name="object 3"/>
          <p:cNvSpPr txBox="1"/>
          <p:nvPr/>
        </p:nvSpPr>
        <p:spPr>
          <a:xfrm>
            <a:off x="1340866" y="1858009"/>
            <a:ext cx="3377565" cy="7385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b="1" spc="10" dirty="0">
                <a:latin typeface="Century"/>
                <a:cs typeface="Century"/>
              </a:rPr>
              <a:t>RNN</a:t>
            </a:r>
            <a:r>
              <a:rPr sz="1800" spc="10" dirty="0">
                <a:latin typeface="Century"/>
                <a:cs typeface="Century"/>
              </a:rPr>
              <a:t>: </a:t>
            </a:r>
            <a:r>
              <a:rPr sz="1800" spc="5" dirty="0">
                <a:latin typeface="Century"/>
                <a:cs typeface="Century"/>
              </a:rPr>
              <a:t>single layer</a:t>
            </a:r>
            <a:r>
              <a:rPr sz="1800" spc="-95" dirty="0">
                <a:latin typeface="Century"/>
                <a:cs typeface="Century"/>
              </a:rPr>
              <a:t> </a:t>
            </a:r>
            <a:r>
              <a:rPr sz="1800" spc="10" dirty="0">
                <a:latin typeface="Century"/>
                <a:cs typeface="Century"/>
              </a:rPr>
              <a:t>(tanh)</a:t>
            </a:r>
            <a:endParaRPr sz="180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b="1" spc="10" dirty="0">
                <a:latin typeface="Century"/>
                <a:cs typeface="Century"/>
              </a:rPr>
              <a:t>LSTM</a:t>
            </a:r>
            <a:r>
              <a:rPr sz="1800" spc="10" dirty="0">
                <a:latin typeface="Century"/>
                <a:cs typeface="Century"/>
              </a:rPr>
              <a:t>: </a:t>
            </a:r>
            <a:r>
              <a:rPr sz="1800" spc="5" dirty="0">
                <a:latin typeface="Century"/>
                <a:cs typeface="Century"/>
              </a:rPr>
              <a:t>four interactive</a:t>
            </a:r>
            <a:r>
              <a:rPr sz="1800" spc="-70" dirty="0">
                <a:latin typeface="Century"/>
                <a:cs typeface="Century"/>
              </a:rPr>
              <a:t> </a:t>
            </a:r>
            <a:r>
              <a:rPr sz="1800" spc="5" dirty="0">
                <a:latin typeface="Century"/>
                <a:cs typeface="Century"/>
              </a:rPr>
              <a:t>layers</a:t>
            </a:r>
            <a:endParaRPr sz="1800">
              <a:latin typeface="Century"/>
              <a:cs typeface="Century"/>
            </a:endParaRPr>
          </a:p>
        </p:txBody>
      </p:sp>
      <p:sp>
        <p:nvSpPr>
          <p:cNvPr id="4" name="object 4"/>
          <p:cNvSpPr/>
          <p:nvPr/>
        </p:nvSpPr>
        <p:spPr>
          <a:xfrm>
            <a:off x="5731764" y="1831848"/>
            <a:ext cx="5029199" cy="18821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31764" y="4290059"/>
            <a:ext cx="5029199" cy="18897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8092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444750" cy="670560"/>
          </a:xfrm>
          <a:prstGeom prst="rect">
            <a:avLst/>
          </a:prstGeom>
        </p:spPr>
        <p:txBody>
          <a:bodyPr vert="horz" wrap="square" lIns="0" tIns="0" rIns="0" bIns="0" rtlCol="0">
            <a:spAutoFit/>
          </a:bodyPr>
          <a:lstStyle/>
          <a:p>
            <a:pPr marL="12700">
              <a:lnSpc>
                <a:spcPct val="100000"/>
              </a:lnSpc>
            </a:pPr>
            <a:r>
              <a:rPr spc="-35" dirty="0"/>
              <a:t>Cell</a:t>
            </a:r>
            <a:r>
              <a:rPr spc="-204" dirty="0"/>
              <a:t> </a:t>
            </a:r>
            <a:r>
              <a:rPr spc="-40" dirty="0"/>
              <a:t>state</a:t>
            </a:r>
          </a:p>
        </p:txBody>
      </p:sp>
      <p:sp>
        <p:nvSpPr>
          <p:cNvPr id="3" name="object 3"/>
          <p:cNvSpPr txBox="1"/>
          <p:nvPr/>
        </p:nvSpPr>
        <p:spPr>
          <a:xfrm>
            <a:off x="916939" y="1854961"/>
            <a:ext cx="209232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The conveyor</a:t>
            </a:r>
            <a:r>
              <a:rPr sz="1800" spc="-90" dirty="0">
                <a:latin typeface="Century"/>
                <a:cs typeface="Century"/>
              </a:rPr>
              <a:t> </a:t>
            </a:r>
            <a:r>
              <a:rPr sz="1800" spc="5" dirty="0">
                <a:latin typeface="Century"/>
                <a:cs typeface="Century"/>
              </a:rPr>
              <a:t>belt</a:t>
            </a:r>
            <a:endParaRPr sz="1800" dirty="0">
              <a:latin typeface="Century"/>
              <a:cs typeface="Century"/>
            </a:endParaRPr>
          </a:p>
        </p:txBody>
      </p:sp>
      <p:sp>
        <p:nvSpPr>
          <p:cNvPr id="4" name="object 4"/>
          <p:cNvSpPr/>
          <p:nvPr/>
        </p:nvSpPr>
        <p:spPr>
          <a:xfrm>
            <a:off x="2878835" y="2388107"/>
            <a:ext cx="6062471" cy="37658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5869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882765" cy="670560"/>
          </a:xfrm>
          <a:prstGeom prst="rect">
            <a:avLst/>
          </a:prstGeom>
        </p:spPr>
        <p:txBody>
          <a:bodyPr vert="horz" wrap="square" lIns="0" tIns="0" rIns="0" bIns="0" rtlCol="0">
            <a:spAutoFit/>
          </a:bodyPr>
          <a:lstStyle/>
          <a:p>
            <a:pPr marL="12700">
              <a:lnSpc>
                <a:spcPct val="100000"/>
              </a:lnSpc>
            </a:pPr>
            <a:r>
              <a:rPr spc="-40" dirty="0"/>
              <a:t>Gates </a:t>
            </a:r>
            <a:r>
              <a:rPr spc="-25" dirty="0"/>
              <a:t>(3 in </a:t>
            </a:r>
            <a:r>
              <a:rPr spc="-40" dirty="0"/>
              <a:t>total </a:t>
            </a:r>
            <a:r>
              <a:rPr spc="-30" dirty="0"/>
              <a:t>for</a:t>
            </a:r>
            <a:r>
              <a:rPr spc="-470" dirty="0"/>
              <a:t> </a:t>
            </a:r>
            <a:r>
              <a:rPr spc="-40" dirty="0"/>
              <a:t>LSTM)</a:t>
            </a:r>
          </a:p>
        </p:txBody>
      </p:sp>
      <p:sp>
        <p:nvSpPr>
          <p:cNvPr id="3" name="object 3"/>
          <p:cNvSpPr txBox="1"/>
          <p:nvPr/>
        </p:nvSpPr>
        <p:spPr>
          <a:xfrm>
            <a:off x="916939" y="1854961"/>
            <a:ext cx="7691755" cy="73787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dirty="0">
                <a:latin typeface="Century"/>
                <a:cs typeface="Century"/>
              </a:rPr>
              <a:t>A </a:t>
            </a:r>
            <a:r>
              <a:rPr sz="1800" spc="5" dirty="0">
                <a:latin typeface="Century"/>
                <a:cs typeface="Century"/>
              </a:rPr>
              <a:t>way that let information</a:t>
            </a:r>
            <a:r>
              <a:rPr sz="1800" spc="-120" dirty="0">
                <a:latin typeface="Century"/>
                <a:cs typeface="Century"/>
              </a:rPr>
              <a:t> </a:t>
            </a:r>
            <a:r>
              <a:rPr sz="1800" spc="5" dirty="0">
                <a:latin typeface="Century"/>
                <a:cs typeface="Century"/>
              </a:rPr>
              <a:t>through</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a:t>
            </a:r>
            <a:r>
              <a:rPr sz="1800" dirty="0">
                <a:latin typeface="Century"/>
                <a:cs typeface="Century"/>
              </a:rPr>
              <a:t>A </a:t>
            </a:r>
            <a:r>
              <a:rPr sz="1800" spc="5" dirty="0">
                <a:latin typeface="Century"/>
                <a:cs typeface="Century"/>
              </a:rPr>
              <a:t>sigmoid neural net layer </a:t>
            </a:r>
            <a:r>
              <a:rPr sz="1800" dirty="0">
                <a:latin typeface="Century"/>
                <a:cs typeface="Century"/>
              </a:rPr>
              <a:t>&amp; a </a:t>
            </a:r>
            <a:r>
              <a:rPr sz="1800" spc="5" dirty="0">
                <a:latin typeface="Century"/>
                <a:cs typeface="Century"/>
              </a:rPr>
              <a:t>pointwise multiplication</a:t>
            </a:r>
            <a:r>
              <a:rPr sz="1800" spc="-190" dirty="0">
                <a:latin typeface="Century"/>
                <a:cs typeface="Century"/>
              </a:rPr>
              <a:t> </a:t>
            </a:r>
            <a:r>
              <a:rPr sz="1800" spc="5" dirty="0">
                <a:latin typeface="Century"/>
                <a:cs typeface="Century"/>
              </a:rPr>
              <a:t>operation</a:t>
            </a:r>
            <a:endParaRPr sz="1800" dirty="0">
              <a:latin typeface="Century"/>
              <a:cs typeface="Century"/>
            </a:endParaRPr>
          </a:p>
        </p:txBody>
      </p:sp>
      <p:sp>
        <p:nvSpPr>
          <p:cNvPr id="4" name="object 4"/>
          <p:cNvSpPr/>
          <p:nvPr/>
        </p:nvSpPr>
        <p:spPr>
          <a:xfrm>
            <a:off x="4838700" y="3229355"/>
            <a:ext cx="2514600" cy="3073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2182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655685" cy="692785"/>
          </a:xfrm>
          <a:prstGeom prst="rect">
            <a:avLst/>
          </a:prstGeom>
        </p:spPr>
        <p:txBody>
          <a:bodyPr vert="horz" wrap="square" lIns="0" tIns="0" rIns="0" bIns="0" rtlCol="0">
            <a:spAutoFit/>
          </a:bodyPr>
          <a:lstStyle/>
          <a:p>
            <a:pPr marL="12700">
              <a:lnSpc>
                <a:spcPct val="100000"/>
              </a:lnSpc>
            </a:pPr>
            <a:r>
              <a:rPr spc="-45" dirty="0"/>
              <a:t>Optional </a:t>
            </a:r>
            <a:r>
              <a:rPr spc="-35" dirty="0"/>
              <a:t>Math </a:t>
            </a:r>
            <a:r>
              <a:rPr dirty="0"/>
              <a:t>– </a:t>
            </a:r>
            <a:r>
              <a:rPr spc="-40" dirty="0"/>
              <a:t>Sigmoid</a:t>
            </a:r>
            <a:r>
              <a:rPr spc="-400" dirty="0"/>
              <a:t> </a:t>
            </a:r>
            <a:r>
              <a:rPr spc="-45" dirty="0"/>
              <a:t>function</a:t>
            </a:r>
          </a:p>
        </p:txBody>
      </p:sp>
      <p:sp>
        <p:nvSpPr>
          <p:cNvPr id="3" name="object 3"/>
          <p:cNvSpPr/>
          <p:nvPr/>
        </p:nvSpPr>
        <p:spPr>
          <a:xfrm>
            <a:off x="1261872" y="3465576"/>
            <a:ext cx="3233928" cy="11109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09032" y="2319527"/>
            <a:ext cx="5876544" cy="3922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6394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590665" cy="670560"/>
          </a:xfrm>
          <a:prstGeom prst="rect">
            <a:avLst/>
          </a:prstGeom>
        </p:spPr>
        <p:txBody>
          <a:bodyPr vert="horz" wrap="square" lIns="0" tIns="0" rIns="0" bIns="0" rtlCol="0">
            <a:spAutoFit/>
          </a:bodyPr>
          <a:lstStyle/>
          <a:p>
            <a:pPr marL="12700">
              <a:lnSpc>
                <a:spcPct val="100000"/>
              </a:lnSpc>
            </a:pPr>
            <a:r>
              <a:rPr spc="-35" dirty="0"/>
              <a:t>Step </a:t>
            </a:r>
            <a:r>
              <a:rPr spc="-25" dirty="0"/>
              <a:t>1: </a:t>
            </a:r>
            <a:r>
              <a:rPr b="1" spc="-40" dirty="0">
                <a:latin typeface="Century"/>
                <a:cs typeface="Century"/>
              </a:rPr>
              <a:t>Forget </a:t>
            </a:r>
            <a:r>
              <a:rPr b="1" spc="-35" dirty="0">
                <a:latin typeface="Century"/>
                <a:cs typeface="Century"/>
              </a:rPr>
              <a:t>Gate</a:t>
            </a:r>
            <a:r>
              <a:rPr b="1" spc="-455" dirty="0">
                <a:latin typeface="Century"/>
                <a:cs typeface="Century"/>
              </a:rPr>
              <a:t> </a:t>
            </a:r>
            <a:r>
              <a:rPr b="1" spc="-35" dirty="0">
                <a:latin typeface="Century"/>
                <a:cs typeface="Century"/>
              </a:rPr>
              <a:t>Layer</a:t>
            </a:r>
          </a:p>
        </p:txBody>
      </p:sp>
      <p:sp>
        <p:nvSpPr>
          <p:cNvPr id="3" name="object 3"/>
          <p:cNvSpPr txBox="1"/>
          <p:nvPr/>
        </p:nvSpPr>
        <p:spPr>
          <a:xfrm>
            <a:off x="916939" y="1854961"/>
            <a:ext cx="10069830"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info </a:t>
            </a:r>
            <a:r>
              <a:rPr sz="1800" b="1" spc="5" dirty="0">
                <a:latin typeface="Century"/>
                <a:cs typeface="Century"/>
              </a:rPr>
              <a:t>to </a:t>
            </a:r>
            <a:r>
              <a:rPr sz="1800" b="1" spc="10" dirty="0">
                <a:latin typeface="Century"/>
                <a:cs typeface="Century"/>
              </a:rPr>
              <a:t>throw</a:t>
            </a:r>
            <a:r>
              <a:rPr sz="1800" b="1" spc="-185" dirty="0">
                <a:latin typeface="Century"/>
                <a:cs typeface="Century"/>
              </a:rPr>
              <a:t> </a:t>
            </a:r>
            <a:r>
              <a:rPr sz="1800" b="1" spc="10" dirty="0">
                <a:latin typeface="Century"/>
                <a:cs typeface="Century"/>
              </a:rPr>
              <a:t>away</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Look </a:t>
            </a:r>
            <a:r>
              <a:rPr sz="1800" dirty="0">
                <a:latin typeface="Century"/>
                <a:cs typeface="Century"/>
              </a:rPr>
              <a:t>at </a:t>
            </a:r>
            <a:r>
              <a:rPr sz="1800" spc="5" dirty="0">
                <a:latin typeface="Century"/>
                <a:cs typeface="Century"/>
              </a:rPr>
              <a:t>h[t-1] and x[t] and output </a:t>
            </a:r>
            <a:r>
              <a:rPr sz="1800" dirty="0">
                <a:latin typeface="Century"/>
                <a:cs typeface="Century"/>
              </a:rPr>
              <a:t>a </a:t>
            </a:r>
            <a:r>
              <a:rPr sz="1800" spc="5" dirty="0">
                <a:latin typeface="Century"/>
                <a:cs typeface="Century"/>
              </a:rPr>
              <a:t>number 0~1 </a:t>
            </a:r>
            <a:r>
              <a:rPr sz="1800" dirty="0">
                <a:latin typeface="Century"/>
                <a:cs typeface="Century"/>
              </a:rPr>
              <a:t>to </a:t>
            </a:r>
            <a:r>
              <a:rPr sz="1800" spc="5" dirty="0">
                <a:latin typeface="Century"/>
                <a:cs typeface="Century"/>
              </a:rPr>
              <a:t>decide how much cell </a:t>
            </a:r>
            <a:r>
              <a:rPr sz="1800" dirty="0">
                <a:latin typeface="Century"/>
                <a:cs typeface="Century"/>
              </a:rPr>
              <a:t>state to </a:t>
            </a:r>
            <a:r>
              <a:rPr sz="1800" spc="5" dirty="0">
                <a:latin typeface="Century"/>
                <a:cs typeface="Century"/>
              </a:rPr>
              <a:t>keep</a:t>
            </a:r>
            <a:r>
              <a:rPr sz="1800" spc="165" dirty="0">
                <a:latin typeface="Century"/>
                <a:cs typeface="Century"/>
              </a:rPr>
              <a:t> </a:t>
            </a:r>
            <a:r>
              <a:rPr sz="1800" spc="25" dirty="0">
                <a:latin typeface="Century"/>
                <a:cs typeface="Century"/>
              </a:rPr>
              <a:t>C[t-1]</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E.g. When see </a:t>
            </a:r>
            <a:r>
              <a:rPr sz="1800" dirty="0">
                <a:latin typeface="Century"/>
                <a:cs typeface="Century"/>
              </a:rPr>
              <a:t>a </a:t>
            </a:r>
            <a:r>
              <a:rPr sz="1800" spc="5" dirty="0">
                <a:latin typeface="Century"/>
                <a:cs typeface="Century"/>
              </a:rPr>
              <a:t>new subject, we want </a:t>
            </a:r>
            <a:r>
              <a:rPr sz="1800" dirty="0">
                <a:latin typeface="Century"/>
                <a:cs typeface="Century"/>
              </a:rPr>
              <a:t>to </a:t>
            </a:r>
            <a:r>
              <a:rPr sz="1800" spc="5" dirty="0">
                <a:latin typeface="Century"/>
                <a:cs typeface="Century"/>
              </a:rPr>
              <a:t>forget the gender of the old</a:t>
            </a:r>
            <a:r>
              <a:rPr sz="1800" spc="80" dirty="0">
                <a:latin typeface="Century"/>
                <a:cs typeface="Century"/>
              </a:rPr>
              <a:t> </a:t>
            </a:r>
            <a:r>
              <a:rPr sz="1800" spc="5" dirty="0">
                <a:latin typeface="Century"/>
                <a:cs typeface="Century"/>
              </a:rPr>
              <a:t>subject</a:t>
            </a:r>
            <a:endParaRPr sz="1800" dirty="0">
              <a:latin typeface="Century"/>
              <a:cs typeface="Century"/>
            </a:endParaRPr>
          </a:p>
        </p:txBody>
      </p:sp>
      <p:sp>
        <p:nvSpPr>
          <p:cNvPr id="4" name="object 4"/>
          <p:cNvSpPr/>
          <p:nvPr/>
        </p:nvSpPr>
        <p:spPr>
          <a:xfrm>
            <a:off x="1333500" y="3274059"/>
            <a:ext cx="9525000" cy="29413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4276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350000" cy="670560"/>
          </a:xfrm>
          <a:prstGeom prst="rect">
            <a:avLst/>
          </a:prstGeom>
        </p:spPr>
        <p:txBody>
          <a:bodyPr vert="horz" wrap="square" lIns="0" tIns="0" rIns="0" bIns="0" rtlCol="0">
            <a:spAutoFit/>
          </a:bodyPr>
          <a:lstStyle/>
          <a:p>
            <a:pPr marL="12700">
              <a:lnSpc>
                <a:spcPct val="100000"/>
              </a:lnSpc>
            </a:pPr>
            <a:r>
              <a:rPr spc="-35" dirty="0"/>
              <a:t>Step </a:t>
            </a:r>
            <a:r>
              <a:rPr spc="-25" dirty="0"/>
              <a:t>2: </a:t>
            </a:r>
            <a:r>
              <a:rPr b="1" spc="-35" dirty="0">
                <a:latin typeface="Century"/>
                <a:cs typeface="Century"/>
              </a:rPr>
              <a:t>Input Gate</a:t>
            </a:r>
            <a:r>
              <a:rPr b="1" spc="-434" dirty="0">
                <a:latin typeface="Century"/>
                <a:cs typeface="Century"/>
              </a:rPr>
              <a:t> </a:t>
            </a:r>
            <a:r>
              <a:rPr b="1" spc="-40" dirty="0">
                <a:latin typeface="Century"/>
                <a:cs typeface="Century"/>
              </a:rPr>
              <a:t>Layer</a:t>
            </a:r>
          </a:p>
        </p:txBody>
      </p:sp>
      <p:sp>
        <p:nvSpPr>
          <p:cNvPr id="3" name="object 3"/>
          <p:cNvSpPr txBox="1"/>
          <p:nvPr/>
        </p:nvSpPr>
        <p:spPr>
          <a:xfrm>
            <a:off x="916939" y="1854961"/>
            <a:ext cx="5376545"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info </a:t>
            </a:r>
            <a:r>
              <a:rPr sz="1800" b="1" spc="5" dirty="0">
                <a:latin typeface="Century"/>
                <a:cs typeface="Century"/>
              </a:rPr>
              <a:t>to</a:t>
            </a:r>
            <a:r>
              <a:rPr sz="1800" b="1" spc="-165" dirty="0">
                <a:latin typeface="Century"/>
                <a:cs typeface="Century"/>
              </a:rPr>
              <a:t> </a:t>
            </a:r>
            <a:r>
              <a:rPr sz="1800" b="1" spc="10" dirty="0">
                <a:latin typeface="Century"/>
                <a:cs typeface="Century"/>
              </a:rPr>
              <a:t>add</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dirty="0">
                <a:latin typeface="Century"/>
                <a:cs typeface="Century"/>
              </a:rPr>
              <a:t>A </a:t>
            </a:r>
            <a:r>
              <a:rPr sz="1800" spc="5" dirty="0">
                <a:latin typeface="Century"/>
                <a:cs typeface="Century"/>
              </a:rPr>
              <a:t>sigmoid: decide which value </a:t>
            </a:r>
            <a:r>
              <a:rPr sz="1800" dirty="0">
                <a:latin typeface="Century"/>
                <a:cs typeface="Century"/>
              </a:rPr>
              <a:t>to</a:t>
            </a:r>
            <a:r>
              <a:rPr sz="1800" spc="-130" dirty="0">
                <a:latin typeface="Century"/>
                <a:cs typeface="Century"/>
              </a:rPr>
              <a:t> </a:t>
            </a:r>
            <a:r>
              <a:rPr sz="1800" spc="5" dirty="0">
                <a:latin typeface="Century"/>
                <a:cs typeface="Century"/>
              </a:rPr>
              <a:t>update</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dirty="0">
                <a:latin typeface="Century"/>
                <a:cs typeface="Century"/>
              </a:rPr>
              <a:t>A </a:t>
            </a:r>
            <a:r>
              <a:rPr sz="1800" spc="5" dirty="0">
                <a:latin typeface="Century"/>
                <a:cs typeface="Century"/>
              </a:rPr>
              <a:t>tanh layer: create </a:t>
            </a:r>
            <a:r>
              <a:rPr sz="1800" dirty="0">
                <a:latin typeface="Century"/>
                <a:cs typeface="Century"/>
              </a:rPr>
              <a:t>a </a:t>
            </a:r>
            <a:r>
              <a:rPr sz="1800" spc="5" dirty="0">
                <a:latin typeface="Century"/>
                <a:cs typeface="Century"/>
              </a:rPr>
              <a:t>new candidate value</a:t>
            </a:r>
            <a:r>
              <a:rPr sz="1800" spc="-100" dirty="0">
                <a:latin typeface="Century"/>
                <a:cs typeface="Century"/>
              </a:rPr>
              <a:t> </a:t>
            </a:r>
            <a:r>
              <a:rPr sz="1800" spc="5" dirty="0">
                <a:latin typeface="Century"/>
                <a:cs typeface="Century"/>
              </a:rPr>
              <a:t>C~[t]</a:t>
            </a:r>
            <a:endParaRPr sz="1800" dirty="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E.g. </a:t>
            </a:r>
            <a:r>
              <a:rPr sz="1800" dirty="0">
                <a:latin typeface="Century"/>
                <a:cs typeface="Century"/>
              </a:rPr>
              <a:t>add a </a:t>
            </a:r>
            <a:r>
              <a:rPr sz="1800" spc="5" dirty="0">
                <a:latin typeface="Century"/>
                <a:cs typeface="Century"/>
              </a:rPr>
              <a:t>new gender of the new</a:t>
            </a:r>
            <a:r>
              <a:rPr sz="1800" spc="15" dirty="0">
                <a:latin typeface="Century"/>
                <a:cs typeface="Century"/>
              </a:rPr>
              <a:t> </a:t>
            </a:r>
            <a:r>
              <a:rPr sz="1800" spc="5" dirty="0">
                <a:latin typeface="Century"/>
                <a:cs typeface="Century"/>
              </a:rPr>
              <a:t>subject</a:t>
            </a:r>
            <a:endParaRPr sz="1800" dirty="0">
              <a:latin typeface="Century"/>
              <a:cs typeface="Century"/>
            </a:endParaRPr>
          </a:p>
        </p:txBody>
      </p:sp>
      <p:sp>
        <p:nvSpPr>
          <p:cNvPr id="4" name="object 4"/>
          <p:cNvSpPr/>
          <p:nvPr/>
        </p:nvSpPr>
        <p:spPr>
          <a:xfrm>
            <a:off x="1726692" y="3521200"/>
            <a:ext cx="8738616" cy="26990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3094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880859" cy="670560"/>
          </a:xfrm>
          <a:prstGeom prst="rect">
            <a:avLst/>
          </a:prstGeom>
        </p:spPr>
        <p:txBody>
          <a:bodyPr vert="horz" wrap="square" lIns="0" tIns="0" rIns="0" bIns="0" rtlCol="0">
            <a:spAutoFit/>
          </a:bodyPr>
          <a:lstStyle/>
          <a:p>
            <a:pPr marL="12700">
              <a:lnSpc>
                <a:spcPct val="100000"/>
              </a:lnSpc>
            </a:pPr>
            <a:r>
              <a:rPr spc="-35" dirty="0"/>
              <a:t>Step </a:t>
            </a:r>
            <a:r>
              <a:rPr spc="-25" dirty="0"/>
              <a:t>3: </a:t>
            </a:r>
            <a:r>
              <a:rPr b="1" spc="-40" dirty="0">
                <a:latin typeface="Century"/>
                <a:cs typeface="Century"/>
              </a:rPr>
              <a:t>Combine </a:t>
            </a:r>
            <a:r>
              <a:rPr b="1" spc="-35" dirty="0">
                <a:latin typeface="Century"/>
                <a:cs typeface="Century"/>
              </a:rPr>
              <a:t>step </a:t>
            </a:r>
            <a:r>
              <a:rPr b="1" dirty="0">
                <a:latin typeface="Century"/>
                <a:cs typeface="Century"/>
              </a:rPr>
              <a:t>1 &amp;</a:t>
            </a:r>
            <a:r>
              <a:rPr b="1" spc="-630" dirty="0">
                <a:latin typeface="Century"/>
                <a:cs typeface="Century"/>
              </a:rPr>
              <a:t> </a:t>
            </a:r>
            <a:r>
              <a:rPr b="1" dirty="0">
                <a:latin typeface="Century"/>
                <a:cs typeface="Century"/>
              </a:rPr>
              <a:t>2</a:t>
            </a:r>
          </a:p>
        </p:txBody>
      </p:sp>
      <p:sp>
        <p:nvSpPr>
          <p:cNvPr id="3" name="object 3"/>
          <p:cNvSpPr txBox="1"/>
          <p:nvPr/>
        </p:nvSpPr>
        <p:spPr>
          <a:xfrm>
            <a:off x="916939" y="1854961"/>
            <a:ext cx="5805170"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5" dirty="0">
                <a:latin typeface="Century"/>
                <a:cs typeface="Century"/>
              </a:rPr>
              <a:t>Combine </a:t>
            </a:r>
            <a:r>
              <a:rPr sz="1800" b="1" spc="10" dirty="0">
                <a:latin typeface="Century"/>
                <a:cs typeface="Century"/>
              </a:rPr>
              <a:t>step </a:t>
            </a:r>
            <a:r>
              <a:rPr sz="1800" b="1" spc="-5" dirty="0">
                <a:latin typeface="Century"/>
                <a:cs typeface="Century"/>
              </a:rPr>
              <a:t>1 &amp;</a:t>
            </a:r>
            <a:r>
              <a:rPr sz="1800" b="1" spc="-80" dirty="0">
                <a:latin typeface="Century"/>
                <a:cs typeface="Century"/>
              </a:rPr>
              <a:t> </a:t>
            </a:r>
            <a:r>
              <a:rPr sz="1800" b="1" spc="-5" dirty="0">
                <a:latin typeface="Century"/>
                <a:cs typeface="Century"/>
              </a:rPr>
              <a:t>2</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Multiply the old </a:t>
            </a:r>
            <a:r>
              <a:rPr sz="1800" dirty="0">
                <a:latin typeface="Century"/>
                <a:cs typeface="Century"/>
              </a:rPr>
              <a:t>state by </a:t>
            </a:r>
            <a:r>
              <a:rPr sz="1800" spc="5" dirty="0">
                <a:latin typeface="Century"/>
                <a:cs typeface="Century"/>
              </a:rPr>
              <a:t>f[t]: </a:t>
            </a:r>
            <a:r>
              <a:rPr sz="1800" dirty="0">
                <a:latin typeface="Century"/>
                <a:cs typeface="Century"/>
              </a:rPr>
              <a:t>to </a:t>
            </a:r>
            <a:r>
              <a:rPr sz="1800" spc="5" dirty="0">
                <a:latin typeface="Century"/>
                <a:cs typeface="Century"/>
              </a:rPr>
              <a:t>forget the</a:t>
            </a:r>
            <a:r>
              <a:rPr sz="1800" spc="50" dirty="0">
                <a:latin typeface="Century"/>
                <a:cs typeface="Century"/>
              </a:rPr>
              <a:t> </a:t>
            </a:r>
            <a:r>
              <a:rPr sz="1800" spc="5" dirty="0">
                <a:latin typeface="Century"/>
                <a:cs typeface="Century"/>
              </a:rPr>
              <a:t>things</a:t>
            </a:r>
            <a:endParaRPr sz="180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dirty="0">
                <a:latin typeface="Century"/>
                <a:cs typeface="Century"/>
              </a:rPr>
              <a:t>Add </a:t>
            </a:r>
            <a:r>
              <a:rPr sz="1800" spc="5" dirty="0">
                <a:latin typeface="Century"/>
                <a:cs typeface="Century"/>
              </a:rPr>
              <a:t>i[t] </a:t>
            </a:r>
            <a:r>
              <a:rPr sz="1800" dirty="0">
                <a:latin typeface="Century"/>
                <a:cs typeface="Century"/>
              </a:rPr>
              <a:t>* </a:t>
            </a:r>
            <a:r>
              <a:rPr sz="1800" spc="5" dirty="0">
                <a:latin typeface="Century"/>
                <a:cs typeface="Century"/>
              </a:rPr>
              <a:t>C~[t] </a:t>
            </a:r>
            <a:r>
              <a:rPr sz="1800" dirty="0">
                <a:latin typeface="Century"/>
                <a:cs typeface="Century"/>
              </a:rPr>
              <a:t>: to add </a:t>
            </a:r>
            <a:r>
              <a:rPr sz="1800" spc="5" dirty="0">
                <a:latin typeface="Century"/>
                <a:cs typeface="Century"/>
              </a:rPr>
              <a:t>new candidate value</a:t>
            </a:r>
            <a:r>
              <a:rPr sz="1800" spc="80" dirty="0">
                <a:latin typeface="Century"/>
                <a:cs typeface="Century"/>
              </a:rPr>
              <a:t> </a:t>
            </a:r>
            <a:r>
              <a:rPr sz="1800" spc="5" dirty="0">
                <a:latin typeface="Century"/>
                <a:cs typeface="Century"/>
              </a:rPr>
              <a:t>(scaled)</a:t>
            </a:r>
            <a:endParaRPr sz="1800">
              <a:latin typeface="Century"/>
              <a:cs typeface="Century"/>
            </a:endParaRPr>
          </a:p>
        </p:txBody>
      </p:sp>
      <p:sp>
        <p:nvSpPr>
          <p:cNvPr id="4" name="object 4"/>
          <p:cNvSpPr/>
          <p:nvPr/>
        </p:nvSpPr>
        <p:spPr>
          <a:xfrm>
            <a:off x="1769364" y="3502152"/>
            <a:ext cx="8653272" cy="26730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6266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726170" cy="670560"/>
          </a:xfrm>
          <a:prstGeom prst="rect">
            <a:avLst/>
          </a:prstGeom>
        </p:spPr>
        <p:txBody>
          <a:bodyPr vert="horz" wrap="square" lIns="0" tIns="0" rIns="0" bIns="0" rtlCol="0">
            <a:spAutoFit/>
          </a:bodyPr>
          <a:lstStyle/>
          <a:p>
            <a:pPr marL="12700">
              <a:lnSpc>
                <a:spcPct val="100000"/>
              </a:lnSpc>
            </a:pPr>
            <a:r>
              <a:rPr spc="-35" dirty="0"/>
              <a:t>Step </a:t>
            </a:r>
            <a:r>
              <a:rPr spc="-25" dirty="0"/>
              <a:t>4: </a:t>
            </a:r>
            <a:r>
              <a:rPr b="1" spc="-50" dirty="0">
                <a:latin typeface="Century"/>
                <a:cs typeface="Century"/>
              </a:rPr>
              <a:t>Filter/output </a:t>
            </a:r>
            <a:r>
              <a:rPr b="1" spc="-30" dirty="0">
                <a:latin typeface="Century"/>
                <a:cs typeface="Century"/>
              </a:rPr>
              <a:t>the </a:t>
            </a:r>
            <a:r>
              <a:rPr b="1" spc="-35" dirty="0">
                <a:latin typeface="Century"/>
                <a:cs typeface="Century"/>
              </a:rPr>
              <a:t>Cell</a:t>
            </a:r>
            <a:r>
              <a:rPr b="1" spc="-495" dirty="0">
                <a:latin typeface="Century"/>
                <a:cs typeface="Century"/>
              </a:rPr>
              <a:t> </a:t>
            </a:r>
            <a:r>
              <a:rPr b="1" spc="-35" dirty="0">
                <a:latin typeface="Century"/>
                <a:cs typeface="Century"/>
              </a:rPr>
              <a:t>state</a:t>
            </a:r>
          </a:p>
        </p:txBody>
      </p:sp>
      <p:sp>
        <p:nvSpPr>
          <p:cNvPr id="3" name="object 3"/>
          <p:cNvSpPr txBox="1"/>
          <p:nvPr/>
        </p:nvSpPr>
        <p:spPr>
          <a:xfrm>
            <a:off x="916939" y="1854961"/>
            <a:ext cx="5756275" cy="25927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a:t>
            </a:r>
            <a:r>
              <a:rPr sz="1800" b="1" spc="5" dirty="0">
                <a:latin typeface="Century"/>
                <a:cs typeface="Century"/>
              </a:rPr>
              <a:t>to</a:t>
            </a:r>
            <a:r>
              <a:rPr sz="1800" b="1" spc="-145" dirty="0">
                <a:latin typeface="Century"/>
                <a:cs typeface="Century"/>
              </a:rPr>
              <a:t> </a:t>
            </a:r>
            <a:r>
              <a:rPr sz="1800" b="1" spc="10" dirty="0">
                <a:latin typeface="Century"/>
                <a:cs typeface="Century"/>
              </a:rPr>
              <a:t>output</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sigmoid: decide which part </a:t>
            </a:r>
            <a:r>
              <a:rPr sz="1800" dirty="0">
                <a:latin typeface="Century"/>
                <a:cs typeface="Century"/>
              </a:rPr>
              <a:t>to</a:t>
            </a:r>
            <a:r>
              <a:rPr sz="1800" spc="-30" dirty="0">
                <a:latin typeface="Century"/>
                <a:cs typeface="Century"/>
              </a:rPr>
              <a:t> </a:t>
            </a:r>
            <a:r>
              <a:rPr sz="1800" spc="5" dirty="0">
                <a:latin typeface="Century"/>
                <a:cs typeface="Century"/>
              </a:rPr>
              <a:t>output</a:t>
            </a:r>
            <a:endParaRPr sz="180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tanh: push the value </a:t>
            </a:r>
            <a:r>
              <a:rPr sz="1800" dirty="0">
                <a:latin typeface="Century"/>
                <a:cs typeface="Century"/>
              </a:rPr>
              <a:t>to be </a:t>
            </a:r>
            <a:r>
              <a:rPr sz="1800" spc="5" dirty="0">
                <a:latin typeface="Century"/>
                <a:cs typeface="Century"/>
              </a:rPr>
              <a:t>between -1 </a:t>
            </a:r>
            <a:r>
              <a:rPr sz="1800" dirty="0">
                <a:latin typeface="Century"/>
                <a:cs typeface="Century"/>
              </a:rPr>
              <a:t>~</a:t>
            </a:r>
            <a:r>
              <a:rPr sz="1800" spc="55" dirty="0">
                <a:latin typeface="Century"/>
                <a:cs typeface="Century"/>
              </a:rPr>
              <a:t> </a:t>
            </a:r>
            <a:r>
              <a:rPr sz="1800" dirty="0">
                <a:latin typeface="Century"/>
                <a:cs typeface="Century"/>
              </a:rPr>
              <a:t>1</a:t>
            </a:r>
            <a:endParaRPr sz="180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Multiply them </a:t>
            </a:r>
            <a:r>
              <a:rPr sz="1800" dirty="0">
                <a:latin typeface="Century"/>
                <a:cs typeface="Century"/>
              </a:rPr>
              <a:t>to </a:t>
            </a:r>
            <a:r>
              <a:rPr sz="1800" spc="5" dirty="0">
                <a:latin typeface="Century"/>
                <a:cs typeface="Century"/>
              </a:rPr>
              <a:t>only output the part we decided</a:t>
            </a:r>
            <a:r>
              <a:rPr sz="1800" spc="-20" dirty="0">
                <a:latin typeface="Century"/>
                <a:cs typeface="Century"/>
              </a:rPr>
              <a:t> </a:t>
            </a:r>
            <a:r>
              <a:rPr sz="1800" dirty="0">
                <a:latin typeface="Century"/>
                <a:cs typeface="Century"/>
              </a:rPr>
              <a:t>to</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output </a:t>
            </a:r>
            <a:r>
              <a:rPr sz="1800" dirty="0">
                <a:latin typeface="Century"/>
                <a:cs typeface="Century"/>
              </a:rPr>
              <a:t>a </a:t>
            </a:r>
            <a:r>
              <a:rPr sz="1800" spc="5" dirty="0">
                <a:latin typeface="Century"/>
                <a:cs typeface="Century"/>
              </a:rPr>
              <a:t>info related </a:t>
            </a:r>
            <a:r>
              <a:rPr sz="1800" dirty="0">
                <a:latin typeface="Century"/>
                <a:cs typeface="Century"/>
              </a:rPr>
              <a:t>to a </a:t>
            </a:r>
            <a:r>
              <a:rPr sz="1800" spc="-40" dirty="0">
                <a:latin typeface="Century"/>
                <a:cs typeface="Century"/>
              </a:rPr>
              <a:t>Verb</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output whether the subject </a:t>
            </a:r>
            <a:r>
              <a:rPr sz="1800" dirty="0">
                <a:latin typeface="Century"/>
                <a:cs typeface="Century"/>
              </a:rPr>
              <a:t>it </a:t>
            </a:r>
            <a:r>
              <a:rPr sz="1800" spc="5" dirty="0">
                <a:latin typeface="Century"/>
                <a:cs typeface="Century"/>
              </a:rPr>
              <a:t>singular </a:t>
            </a:r>
            <a:r>
              <a:rPr sz="1800" dirty="0">
                <a:latin typeface="Century"/>
                <a:cs typeface="Century"/>
              </a:rPr>
              <a:t>or</a:t>
            </a:r>
            <a:r>
              <a:rPr sz="1800" spc="-10" dirty="0">
                <a:latin typeface="Century"/>
                <a:cs typeface="Century"/>
              </a:rPr>
              <a:t> </a:t>
            </a:r>
            <a:r>
              <a:rPr sz="1800" spc="5" dirty="0">
                <a:latin typeface="Century"/>
                <a:cs typeface="Century"/>
              </a:rPr>
              <a:t>plural</a:t>
            </a:r>
            <a:endParaRPr sz="1800">
              <a:latin typeface="Century"/>
              <a:cs typeface="Century"/>
            </a:endParaRPr>
          </a:p>
        </p:txBody>
      </p:sp>
    </p:spTree>
    <p:extLst>
      <p:ext uri="{BB962C8B-B14F-4D97-AF65-F5344CB8AC3E}">
        <p14:creationId xmlns:p14="http://schemas.microsoft.com/office/powerpoint/2010/main" val="1584071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726170" cy="670560"/>
          </a:xfrm>
          <a:prstGeom prst="rect">
            <a:avLst/>
          </a:prstGeom>
        </p:spPr>
        <p:txBody>
          <a:bodyPr vert="horz" wrap="square" lIns="0" tIns="0" rIns="0" bIns="0" rtlCol="0">
            <a:spAutoFit/>
          </a:bodyPr>
          <a:lstStyle/>
          <a:p>
            <a:pPr marL="12700">
              <a:lnSpc>
                <a:spcPct val="100000"/>
              </a:lnSpc>
            </a:pPr>
            <a:r>
              <a:rPr spc="-35" dirty="0"/>
              <a:t>Step </a:t>
            </a:r>
            <a:r>
              <a:rPr spc="-25" dirty="0"/>
              <a:t>4: </a:t>
            </a:r>
            <a:r>
              <a:rPr b="1" spc="-50" dirty="0">
                <a:latin typeface="Century"/>
                <a:cs typeface="Century"/>
              </a:rPr>
              <a:t>Filter/output </a:t>
            </a:r>
            <a:r>
              <a:rPr b="1" spc="-30" dirty="0">
                <a:latin typeface="Century"/>
                <a:cs typeface="Century"/>
              </a:rPr>
              <a:t>the </a:t>
            </a:r>
            <a:r>
              <a:rPr b="1" spc="-35" dirty="0">
                <a:latin typeface="Century"/>
                <a:cs typeface="Century"/>
              </a:rPr>
              <a:t>Cell</a:t>
            </a:r>
            <a:r>
              <a:rPr b="1" spc="-495" dirty="0">
                <a:latin typeface="Century"/>
                <a:cs typeface="Century"/>
              </a:rPr>
              <a:t> </a:t>
            </a:r>
            <a:r>
              <a:rPr b="1" spc="-35" dirty="0">
                <a:latin typeface="Century"/>
                <a:cs typeface="Century"/>
              </a:rPr>
              <a:t>state</a:t>
            </a:r>
          </a:p>
        </p:txBody>
      </p:sp>
      <p:sp>
        <p:nvSpPr>
          <p:cNvPr id="3" name="object 3"/>
          <p:cNvSpPr txBox="1"/>
          <p:nvPr/>
        </p:nvSpPr>
        <p:spPr>
          <a:xfrm>
            <a:off x="916939" y="1854961"/>
            <a:ext cx="257873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a:t>
            </a:r>
            <a:r>
              <a:rPr sz="1800" b="1" spc="5" dirty="0">
                <a:latin typeface="Century"/>
                <a:cs typeface="Century"/>
              </a:rPr>
              <a:t>to</a:t>
            </a:r>
            <a:r>
              <a:rPr sz="1800" b="1" spc="-125" dirty="0">
                <a:latin typeface="Century"/>
                <a:cs typeface="Century"/>
              </a:rPr>
              <a:t> </a:t>
            </a:r>
            <a:r>
              <a:rPr sz="1800" b="1" spc="10" dirty="0">
                <a:latin typeface="Century"/>
                <a:cs typeface="Century"/>
              </a:rPr>
              <a:t>output</a:t>
            </a:r>
            <a:endParaRPr sz="1800">
              <a:latin typeface="Century"/>
              <a:cs typeface="Century"/>
            </a:endParaRPr>
          </a:p>
        </p:txBody>
      </p:sp>
      <p:sp>
        <p:nvSpPr>
          <p:cNvPr id="4" name="object 4"/>
          <p:cNvSpPr/>
          <p:nvPr/>
        </p:nvSpPr>
        <p:spPr>
          <a:xfrm>
            <a:off x="1667255" y="3048000"/>
            <a:ext cx="9194292" cy="28392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2947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6880"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85" dirty="0"/>
              <a:t> </a:t>
            </a:r>
            <a:r>
              <a:rPr spc="-35" dirty="0"/>
              <a:t>(1)</a:t>
            </a:r>
          </a:p>
        </p:txBody>
      </p:sp>
      <p:sp>
        <p:nvSpPr>
          <p:cNvPr id="3" name="object 3"/>
          <p:cNvSpPr txBox="1"/>
          <p:nvPr/>
        </p:nvSpPr>
        <p:spPr>
          <a:xfrm>
            <a:off x="916939" y="1854961"/>
            <a:ext cx="5546090" cy="55753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Peephole:</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dirty="0">
                <a:solidFill>
                  <a:srgbClr val="252525"/>
                </a:solidFill>
                <a:latin typeface="Century"/>
                <a:cs typeface="Century"/>
              </a:rPr>
              <a:t>let </a:t>
            </a:r>
            <a:r>
              <a:rPr sz="1600" spc="-10" dirty="0">
                <a:solidFill>
                  <a:srgbClr val="252525"/>
                </a:solidFill>
                <a:latin typeface="Century"/>
                <a:cs typeface="Century"/>
              </a:rPr>
              <a:t>the gate </a:t>
            </a:r>
            <a:r>
              <a:rPr sz="1600" spc="-5" dirty="0">
                <a:solidFill>
                  <a:srgbClr val="252525"/>
                </a:solidFill>
                <a:latin typeface="Century"/>
                <a:cs typeface="Century"/>
              </a:rPr>
              <a:t>layer look at </a:t>
            </a:r>
            <a:r>
              <a:rPr sz="1600" spc="-10" dirty="0">
                <a:solidFill>
                  <a:srgbClr val="252525"/>
                </a:solidFill>
                <a:latin typeface="Century"/>
                <a:cs typeface="Century"/>
              </a:rPr>
              <a:t>the </a:t>
            </a:r>
            <a:r>
              <a:rPr sz="1600" spc="-5" dirty="0">
                <a:solidFill>
                  <a:srgbClr val="252525"/>
                </a:solidFill>
                <a:latin typeface="Century"/>
                <a:cs typeface="Century"/>
              </a:rPr>
              <a:t>cell state (entire/</a:t>
            </a:r>
            <a:r>
              <a:rPr sz="1600" spc="170" dirty="0">
                <a:solidFill>
                  <a:srgbClr val="252525"/>
                </a:solidFill>
                <a:latin typeface="Century"/>
                <a:cs typeface="Century"/>
              </a:rPr>
              <a:t> </a:t>
            </a:r>
            <a:r>
              <a:rPr sz="1600" spc="-10" dirty="0">
                <a:solidFill>
                  <a:srgbClr val="252525"/>
                </a:solidFill>
                <a:latin typeface="Century"/>
                <a:cs typeface="Century"/>
              </a:rPr>
              <a:t>partial)</a:t>
            </a:r>
            <a:endParaRPr sz="1600">
              <a:latin typeface="Century"/>
              <a:cs typeface="Century"/>
            </a:endParaRPr>
          </a:p>
        </p:txBody>
      </p:sp>
      <p:sp>
        <p:nvSpPr>
          <p:cNvPr id="4" name="object 4"/>
          <p:cNvSpPr/>
          <p:nvPr/>
        </p:nvSpPr>
        <p:spPr>
          <a:xfrm>
            <a:off x="1557527" y="3287267"/>
            <a:ext cx="9076944" cy="28041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9108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6E3A4F-BA5C-460D-B218-1F164A9E88D1}"/>
              </a:ext>
            </a:extLst>
          </p:cNvPr>
          <p:cNvSpPr>
            <a:spLocks noGrp="1"/>
          </p:cNvSpPr>
          <p:nvPr>
            <p:ph type="title"/>
          </p:nvPr>
        </p:nvSpPr>
        <p:spPr/>
        <p:txBody>
          <a:bodyPr/>
          <a:lstStyle/>
          <a:p>
            <a:r>
              <a:rPr lang="en-US" dirty="0" err="1"/>
              <a:t>Keras</a:t>
            </a:r>
            <a:r>
              <a:rPr lang="en-US" dirty="0"/>
              <a:t> Library</a:t>
            </a:r>
            <a:endParaRPr lang="ru-RU" dirty="0"/>
          </a:p>
        </p:txBody>
      </p:sp>
      <p:pic>
        <p:nvPicPr>
          <p:cNvPr id="4" name="Рисунок 3">
            <a:extLst>
              <a:ext uri="{FF2B5EF4-FFF2-40B4-BE49-F238E27FC236}">
                <a16:creationId xmlns:a16="http://schemas.microsoft.com/office/drawing/2014/main" id="{E530D970-89D0-4E13-9724-80A904972905}"/>
              </a:ext>
            </a:extLst>
          </p:cNvPr>
          <p:cNvPicPr>
            <a:picLocks noChangeAspect="1"/>
          </p:cNvPicPr>
          <p:nvPr/>
        </p:nvPicPr>
        <p:blipFill>
          <a:blip r:embed="rId2"/>
          <a:stretch>
            <a:fillRect/>
          </a:stretch>
        </p:blipFill>
        <p:spPr>
          <a:xfrm>
            <a:off x="4229100" y="2433637"/>
            <a:ext cx="3733800" cy="199072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Рукописный ввод 8">
                <a:extLst>
                  <a:ext uri="{FF2B5EF4-FFF2-40B4-BE49-F238E27FC236}">
                    <a16:creationId xmlns:a16="http://schemas.microsoft.com/office/drawing/2014/main" id="{62CDEE27-8AB8-411C-A0BF-089D1F95CBCC}"/>
                  </a:ext>
                </a:extLst>
              </p14:cNvPr>
              <p14:cNvContentPartPr/>
              <p14:nvPr/>
            </p14:nvContentPartPr>
            <p14:xfrm>
              <a:off x="4939200" y="4621089"/>
              <a:ext cx="360" cy="360"/>
            </p14:xfrm>
          </p:contentPart>
        </mc:Choice>
        <mc:Fallback xmlns="">
          <p:pic>
            <p:nvPicPr>
              <p:cNvPr id="9" name="Рукописный ввод 8">
                <a:extLst>
                  <a:ext uri="{FF2B5EF4-FFF2-40B4-BE49-F238E27FC236}">
                    <a16:creationId xmlns:a16="http://schemas.microsoft.com/office/drawing/2014/main" id="{62CDEE27-8AB8-411C-A0BF-089D1F95CBCC}"/>
                  </a:ext>
                </a:extLst>
              </p:cNvPr>
              <p:cNvPicPr/>
              <p:nvPr/>
            </p:nvPicPr>
            <p:blipFill>
              <a:blip r:embed="rId6"/>
              <a:stretch>
                <a:fillRect/>
              </a:stretch>
            </p:blipFill>
            <p:spPr>
              <a:xfrm>
                <a:off x="4930560" y="4508049"/>
                <a:ext cx="115920" cy="350640"/>
              </a:xfrm>
              <a:prstGeom prst="rect">
                <a:avLst/>
              </a:prstGeom>
            </p:spPr>
          </p:pic>
        </mc:Fallback>
      </mc:AlternateContent>
    </p:spTree>
    <p:extLst>
      <p:ext uri="{BB962C8B-B14F-4D97-AF65-F5344CB8AC3E}">
        <p14:creationId xmlns:p14="http://schemas.microsoft.com/office/powerpoint/2010/main" val="486748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1165"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90" dirty="0"/>
              <a:t> </a:t>
            </a:r>
            <a:r>
              <a:rPr spc="-50" dirty="0"/>
              <a:t>(2)</a:t>
            </a:r>
          </a:p>
        </p:txBody>
      </p:sp>
      <p:sp>
        <p:nvSpPr>
          <p:cNvPr id="3" name="object 3"/>
          <p:cNvSpPr txBox="1"/>
          <p:nvPr/>
        </p:nvSpPr>
        <p:spPr>
          <a:xfrm>
            <a:off x="916939" y="1854961"/>
            <a:ext cx="3576954" cy="85344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5" dirty="0">
                <a:latin typeface="Century"/>
                <a:cs typeface="Century"/>
              </a:rPr>
              <a:t>Coupled forgot </a:t>
            </a:r>
            <a:r>
              <a:rPr sz="1800" b="1" spc="10" dirty="0">
                <a:latin typeface="Century"/>
                <a:cs typeface="Century"/>
              </a:rPr>
              <a:t>and input</a:t>
            </a:r>
            <a:r>
              <a:rPr sz="1800" b="1" spc="-105" dirty="0">
                <a:latin typeface="Century"/>
                <a:cs typeface="Century"/>
              </a:rPr>
              <a:t> </a:t>
            </a:r>
            <a:r>
              <a:rPr sz="1800" b="1" spc="5" dirty="0">
                <a:latin typeface="Century"/>
                <a:cs typeface="Century"/>
              </a:rPr>
              <a:t>gates:</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spc="-5" dirty="0">
                <a:solidFill>
                  <a:srgbClr val="252525"/>
                </a:solidFill>
                <a:latin typeface="Century"/>
                <a:cs typeface="Century"/>
              </a:rPr>
              <a:t>Not </a:t>
            </a:r>
            <a:r>
              <a:rPr sz="1600" spc="-10" dirty="0">
                <a:solidFill>
                  <a:srgbClr val="252525"/>
                </a:solidFill>
                <a:latin typeface="Century"/>
                <a:cs typeface="Century"/>
              </a:rPr>
              <a:t>deciding </a:t>
            </a:r>
            <a:r>
              <a:rPr sz="1600" spc="-5" dirty="0">
                <a:solidFill>
                  <a:srgbClr val="252525"/>
                </a:solidFill>
                <a:latin typeface="Century"/>
                <a:cs typeface="Century"/>
              </a:rPr>
              <a:t>separately</a:t>
            </a:r>
            <a:endParaRPr sz="1600">
              <a:latin typeface="Century"/>
              <a:cs typeface="Century"/>
            </a:endParaRPr>
          </a:p>
          <a:p>
            <a:pPr marL="287020">
              <a:lnSpc>
                <a:spcPct val="100000"/>
              </a:lnSpc>
              <a:spcBef>
                <a:spcPts val="405"/>
              </a:spcBef>
            </a:pPr>
            <a:r>
              <a:rPr sz="1600" spc="-5" dirty="0">
                <a:solidFill>
                  <a:srgbClr val="6E6E74"/>
                </a:solidFill>
                <a:latin typeface="Wingdings 2"/>
                <a:cs typeface="Wingdings 2"/>
              </a:rPr>
              <a:t></a:t>
            </a:r>
            <a:r>
              <a:rPr sz="1600" spc="-5" dirty="0">
                <a:solidFill>
                  <a:srgbClr val="6E6E74"/>
                </a:solidFill>
                <a:latin typeface="Times New Roman"/>
                <a:cs typeface="Times New Roman"/>
              </a:rPr>
              <a:t>  </a:t>
            </a:r>
            <a:r>
              <a:rPr sz="1600" spc="-10" dirty="0">
                <a:solidFill>
                  <a:srgbClr val="252525"/>
                </a:solidFill>
                <a:latin typeface="Century"/>
                <a:cs typeface="Century"/>
              </a:rPr>
              <a:t>f[t] </a:t>
            </a:r>
            <a:r>
              <a:rPr sz="1600" spc="-5" dirty="0">
                <a:solidFill>
                  <a:srgbClr val="252525"/>
                </a:solidFill>
                <a:latin typeface="Century"/>
                <a:cs typeface="Century"/>
              </a:rPr>
              <a:t>* </a:t>
            </a:r>
            <a:r>
              <a:rPr sz="1600" spc="-10" dirty="0">
                <a:solidFill>
                  <a:srgbClr val="252525"/>
                </a:solidFill>
                <a:latin typeface="Century"/>
                <a:cs typeface="Century"/>
              </a:rPr>
              <a:t>C[t-1] </a:t>
            </a:r>
            <a:r>
              <a:rPr sz="1600" spc="-5" dirty="0">
                <a:solidFill>
                  <a:srgbClr val="252525"/>
                </a:solidFill>
                <a:latin typeface="Century"/>
                <a:cs typeface="Century"/>
              </a:rPr>
              <a:t>+ (1-f[t]) *</a:t>
            </a:r>
            <a:r>
              <a:rPr sz="1600" spc="195" dirty="0">
                <a:solidFill>
                  <a:srgbClr val="252525"/>
                </a:solidFill>
                <a:latin typeface="Century"/>
                <a:cs typeface="Century"/>
              </a:rPr>
              <a:t> </a:t>
            </a:r>
            <a:r>
              <a:rPr sz="1600" spc="-5" dirty="0">
                <a:solidFill>
                  <a:srgbClr val="252525"/>
                </a:solidFill>
                <a:latin typeface="Century"/>
                <a:cs typeface="Century"/>
              </a:rPr>
              <a:t>C~[t]</a:t>
            </a:r>
            <a:endParaRPr sz="1600">
              <a:latin typeface="Century"/>
              <a:cs typeface="Century"/>
            </a:endParaRPr>
          </a:p>
        </p:txBody>
      </p:sp>
      <p:sp>
        <p:nvSpPr>
          <p:cNvPr id="4" name="object 4"/>
          <p:cNvSpPr/>
          <p:nvPr/>
        </p:nvSpPr>
        <p:spPr>
          <a:xfrm>
            <a:off x="2022348" y="3627120"/>
            <a:ext cx="8249411" cy="25481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0629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1165"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90" dirty="0"/>
              <a:t> </a:t>
            </a:r>
            <a:r>
              <a:rPr spc="-50" dirty="0"/>
              <a:t>(3)</a:t>
            </a:r>
          </a:p>
        </p:txBody>
      </p:sp>
      <p:sp>
        <p:nvSpPr>
          <p:cNvPr id="3" name="object 3"/>
          <p:cNvSpPr txBox="1"/>
          <p:nvPr/>
        </p:nvSpPr>
        <p:spPr>
          <a:xfrm>
            <a:off x="916939" y="1854961"/>
            <a:ext cx="6273165" cy="114935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Gated </a:t>
            </a:r>
            <a:r>
              <a:rPr sz="1800" b="1" spc="5" dirty="0">
                <a:latin typeface="Century"/>
                <a:cs typeface="Century"/>
              </a:rPr>
              <a:t>Recurrent </a:t>
            </a:r>
            <a:r>
              <a:rPr sz="1800" b="1" spc="10" dirty="0">
                <a:latin typeface="Century"/>
                <a:cs typeface="Century"/>
              </a:rPr>
              <a:t>Unit</a:t>
            </a:r>
            <a:r>
              <a:rPr sz="1800" b="1" spc="-145" dirty="0">
                <a:latin typeface="Century"/>
                <a:cs typeface="Century"/>
              </a:rPr>
              <a:t> </a:t>
            </a:r>
            <a:r>
              <a:rPr sz="1800" b="1" spc="10" dirty="0">
                <a:latin typeface="Century"/>
                <a:cs typeface="Century"/>
              </a:rPr>
              <a:t>(GRU):</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spc="-5" dirty="0">
                <a:solidFill>
                  <a:srgbClr val="252525"/>
                </a:solidFill>
                <a:latin typeface="Century"/>
                <a:cs typeface="Century"/>
              </a:rPr>
              <a:t>combine </a:t>
            </a:r>
            <a:r>
              <a:rPr sz="1600" spc="-10" dirty="0">
                <a:solidFill>
                  <a:srgbClr val="252525"/>
                </a:solidFill>
                <a:latin typeface="Century"/>
                <a:cs typeface="Century"/>
              </a:rPr>
              <a:t>the </a:t>
            </a:r>
            <a:r>
              <a:rPr sz="1600" spc="-5" dirty="0">
                <a:solidFill>
                  <a:srgbClr val="252525"/>
                </a:solidFill>
                <a:latin typeface="Century"/>
                <a:cs typeface="Century"/>
              </a:rPr>
              <a:t>forget </a:t>
            </a:r>
            <a:r>
              <a:rPr sz="1600" spc="-10" dirty="0">
                <a:solidFill>
                  <a:srgbClr val="252525"/>
                </a:solidFill>
                <a:latin typeface="Century"/>
                <a:cs typeface="Century"/>
              </a:rPr>
              <a:t>and </a:t>
            </a:r>
            <a:r>
              <a:rPr sz="1600" spc="-5" dirty="0">
                <a:solidFill>
                  <a:srgbClr val="252525"/>
                </a:solidFill>
                <a:latin typeface="Century"/>
                <a:cs typeface="Century"/>
              </a:rPr>
              <a:t>input layer into a single “update</a:t>
            </a:r>
            <a:r>
              <a:rPr sz="1600" spc="210" dirty="0">
                <a:solidFill>
                  <a:srgbClr val="252525"/>
                </a:solidFill>
                <a:latin typeface="Century"/>
                <a:cs typeface="Century"/>
              </a:rPr>
              <a:t> </a:t>
            </a:r>
            <a:r>
              <a:rPr sz="1600" spc="-5" dirty="0">
                <a:solidFill>
                  <a:srgbClr val="252525"/>
                </a:solidFill>
                <a:latin typeface="Century"/>
                <a:cs typeface="Century"/>
              </a:rPr>
              <a:t>gate”</a:t>
            </a:r>
            <a:endParaRPr sz="1600">
              <a:latin typeface="Century"/>
              <a:cs typeface="Century"/>
            </a:endParaRPr>
          </a:p>
          <a:p>
            <a:pPr marL="469900" lvl="1" indent="-182880">
              <a:lnSpc>
                <a:spcPct val="100000"/>
              </a:lnSpc>
              <a:spcBef>
                <a:spcPts val="405"/>
              </a:spcBef>
              <a:buClr>
                <a:srgbClr val="6E6E74"/>
              </a:buClr>
              <a:buFont typeface="Wingdings 2"/>
              <a:buChar char=""/>
              <a:tabLst>
                <a:tab pos="470534" algn="l"/>
              </a:tabLst>
            </a:pPr>
            <a:r>
              <a:rPr sz="1600" spc="-10" dirty="0">
                <a:solidFill>
                  <a:srgbClr val="252525"/>
                </a:solidFill>
                <a:latin typeface="Century"/>
                <a:cs typeface="Century"/>
              </a:rPr>
              <a:t>merge the </a:t>
            </a:r>
            <a:r>
              <a:rPr sz="1600" spc="-5" dirty="0">
                <a:solidFill>
                  <a:srgbClr val="252525"/>
                </a:solidFill>
                <a:latin typeface="Century"/>
                <a:cs typeface="Century"/>
              </a:rPr>
              <a:t>cell state </a:t>
            </a:r>
            <a:r>
              <a:rPr sz="1600" spc="-10" dirty="0">
                <a:solidFill>
                  <a:srgbClr val="252525"/>
                </a:solidFill>
                <a:latin typeface="Century"/>
                <a:cs typeface="Century"/>
              </a:rPr>
              <a:t>and the hidden</a:t>
            </a:r>
            <a:r>
              <a:rPr sz="1600" spc="130" dirty="0">
                <a:solidFill>
                  <a:srgbClr val="252525"/>
                </a:solidFill>
                <a:latin typeface="Century"/>
                <a:cs typeface="Century"/>
              </a:rPr>
              <a:t> </a:t>
            </a:r>
            <a:r>
              <a:rPr sz="1600" spc="-5" dirty="0">
                <a:solidFill>
                  <a:srgbClr val="252525"/>
                </a:solidFill>
                <a:latin typeface="Century"/>
                <a:cs typeface="Century"/>
              </a:rPr>
              <a:t>state</a:t>
            </a:r>
            <a:endParaRPr sz="1600">
              <a:latin typeface="Century"/>
              <a:cs typeface="Century"/>
            </a:endParaRPr>
          </a:p>
          <a:p>
            <a:pPr marL="469900" lvl="1" indent="-182880">
              <a:lnSpc>
                <a:spcPct val="100000"/>
              </a:lnSpc>
              <a:spcBef>
                <a:spcPts val="409"/>
              </a:spcBef>
              <a:buClr>
                <a:srgbClr val="6E6E74"/>
              </a:buClr>
              <a:buFont typeface="Wingdings 2"/>
              <a:buChar char=""/>
              <a:tabLst>
                <a:tab pos="470534" algn="l"/>
              </a:tabLst>
            </a:pPr>
            <a:r>
              <a:rPr sz="1600" spc="-5" dirty="0">
                <a:solidFill>
                  <a:srgbClr val="252525"/>
                </a:solidFill>
                <a:latin typeface="Century"/>
                <a:cs typeface="Century"/>
              </a:rPr>
              <a:t>simpler </a:t>
            </a:r>
            <a:r>
              <a:rPr sz="1600" spc="-10" dirty="0">
                <a:solidFill>
                  <a:srgbClr val="252525"/>
                </a:solidFill>
                <a:latin typeface="Century"/>
                <a:cs typeface="Century"/>
              </a:rPr>
              <a:t>and</a:t>
            </a:r>
            <a:r>
              <a:rPr sz="1600" spc="-45" dirty="0">
                <a:solidFill>
                  <a:srgbClr val="252525"/>
                </a:solidFill>
                <a:latin typeface="Century"/>
                <a:cs typeface="Century"/>
              </a:rPr>
              <a:t> </a:t>
            </a:r>
            <a:r>
              <a:rPr sz="1600" spc="-5" dirty="0">
                <a:solidFill>
                  <a:srgbClr val="252525"/>
                </a:solidFill>
                <a:latin typeface="Century"/>
                <a:cs typeface="Century"/>
              </a:rPr>
              <a:t>popular</a:t>
            </a:r>
            <a:endParaRPr sz="1600">
              <a:latin typeface="Century"/>
              <a:cs typeface="Century"/>
            </a:endParaRPr>
          </a:p>
        </p:txBody>
      </p:sp>
      <p:sp>
        <p:nvSpPr>
          <p:cNvPr id="4" name="object 4"/>
          <p:cNvSpPr/>
          <p:nvPr/>
        </p:nvSpPr>
        <p:spPr>
          <a:xfrm>
            <a:off x="2574035" y="3774947"/>
            <a:ext cx="7604759" cy="23500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37628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6429" y="3438905"/>
            <a:ext cx="6859905" cy="692785"/>
          </a:xfrm>
          <a:prstGeom prst="rect">
            <a:avLst/>
          </a:prstGeom>
        </p:spPr>
        <p:txBody>
          <a:bodyPr vert="horz" wrap="square" lIns="0" tIns="0" rIns="0" bIns="0" rtlCol="0">
            <a:spAutoFit/>
          </a:bodyPr>
          <a:lstStyle/>
          <a:p>
            <a:pPr marL="12700">
              <a:lnSpc>
                <a:spcPct val="100000"/>
              </a:lnSpc>
            </a:pPr>
            <a:r>
              <a:rPr sz="4400" spc="-35" dirty="0">
                <a:latin typeface="Century"/>
                <a:cs typeface="Century"/>
              </a:rPr>
              <a:t>RNN </a:t>
            </a:r>
            <a:r>
              <a:rPr sz="4400" dirty="0">
                <a:latin typeface="Century"/>
                <a:cs typeface="Century"/>
              </a:rPr>
              <a:t>/ </a:t>
            </a:r>
            <a:r>
              <a:rPr sz="4400" spc="-35" dirty="0">
                <a:latin typeface="Century"/>
                <a:cs typeface="Century"/>
              </a:rPr>
              <a:t>LSTM</a:t>
            </a:r>
            <a:r>
              <a:rPr sz="4400" spc="-310" dirty="0">
                <a:latin typeface="Century"/>
                <a:cs typeface="Century"/>
              </a:rPr>
              <a:t> </a:t>
            </a:r>
            <a:r>
              <a:rPr sz="4400" spc="-50" dirty="0">
                <a:latin typeface="Century"/>
                <a:cs typeface="Century"/>
              </a:rPr>
              <a:t>Effectiveness</a:t>
            </a:r>
            <a:endParaRPr sz="4400">
              <a:latin typeface="Century"/>
              <a:cs typeface="Century"/>
            </a:endParaRPr>
          </a:p>
        </p:txBody>
      </p:sp>
    </p:spTree>
    <p:extLst>
      <p:ext uri="{BB962C8B-B14F-4D97-AF65-F5344CB8AC3E}">
        <p14:creationId xmlns:p14="http://schemas.microsoft.com/office/powerpoint/2010/main" val="125604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221980" cy="692785"/>
          </a:xfrm>
          <a:prstGeom prst="rect">
            <a:avLst/>
          </a:prstGeom>
        </p:spPr>
        <p:txBody>
          <a:bodyPr vert="horz" wrap="square" lIns="0" tIns="0" rIns="0" bIns="0" rtlCol="0">
            <a:spAutoFit/>
          </a:bodyPr>
          <a:lstStyle/>
          <a:p>
            <a:pPr marL="12700">
              <a:lnSpc>
                <a:spcPct val="100000"/>
              </a:lnSpc>
            </a:pPr>
            <a:r>
              <a:rPr spc="-40" dirty="0"/>
              <a:t>Multiple </a:t>
            </a:r>
            <a:r>
              <a:rPr spc="-35" dirty="0"/>
              <a:t>types </a:t>
            </a:r>
            <a:r>
              <a:rPr spc="-25" dirty="0"/>
              <a:t>of </a:t>
            </a:r>
            <a:r>
              <a:rPr spc="-35" dirty="0"/>
              <a:t>RNN </a:t>
            </a:r>
            <a:r>
              <a:rPr spc="-30" dirty="0"/>
              <a:t>use</a:t>
            </a:r>
            <a:r>
              <a:rPr spc="-520" dirty="0"/>
              <a:t> </a:t>
            </a:r>
            <a:r>
              <a:rPr spc="-40" dirty="0"/>
              <a:t>cases</a:t>
            </a:r>
          </a:p>
        </p:txBody>
      </p:sp>
      <p:sp>
        <p:nvSpPr>
          <p:cNvPr id="3" name="object 3"/>
          <p:cNvSpPr/>
          <p:nvPr/>
        </p:nvSpPr>
        <p:spPr>
          <a:xfrm>
            <a:off x="871727" y="2447544"/>
            <a:ext cx="9881616" cy="30921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6689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321175" cy="670560"/>
          </a:xfrm>
          <a:prstGeom prst="rect">
            <a:avLst/>
          </a:prstGeom>
        </p:spPr>
        <p:txBody>
          <a:bodyPr vert="horz" wrap="square" lIns="0" tIns="0" rIns="0" bIns="0" rtlCol="0">
            <a:spAutoFit/>
          </a:bodyPr>
          <a:lstStyle/>
          <a:p>
            <a:pPr marL="12700">
              <a:lnSpc>
                <a:spcPct val="100000"/>
              </a:lnSpc>
            </a:pPr>
            <a:r>
              <a:rPr spc="-70" dirty="0"/>
              <a:t>Turing-Complete</a:t>
            </a:r>
          </a:p>
        </p:txBody>
      </p:sp>
      <p:sp>
        <p:nvSpPr>
          <p:cNvPr id="3" name="object 3"/>
          <p:cNvSpPr txBox="1"/>
          <p:nvPr/>
        </p:nvSpPr>
        <p:spPr>
          <a:xfrm>
            <a:off x="916939" y="1875282"/>
            <a:ext cx="9549130" cy="1458595"/>
          </a:xfrm>
          <a:prstGeom prst="rect">
            <a:avLst/>
          </a:prstGeom>
        </p:spPr>
        <p:txBody>
          <a:bodyPr vert="horz" wrap="square" lIns="0" tIns="0" rIns="0" bIns="0" rtlCol="0">
            <a:spAutoFit/>
          </a:bodyPr>
          <a:lstStyle/>
          <a:p>
            <a:pPr marL="195580" marR="5080" indent="-182880">
              <a:lnSpc>
                <a:spcPts val="2050"/>
              </a:lnSpc>
              <a:buClr>
                <a:srgbClr val="6E6E74"/>
              </a:buClr>
              <a:buSzPct val="77777"/>
              <a:buFont typeface="Arial"/>
              <a:buChar char="•"/>
              <a:tabLst>
                <a:tab pos="196215" algn="l"/>
              </a:tabLst>
            </a:pPr>
            <a:r>
              <a:rPr sz="1800" spc="5" dirty="0">
                <a:latin typeface="Century"/>
                <a:cs typeface="Century"/>
              </a:rPr>
              <a:t>Running </a:t>
            </a:r>
            <a:r>
              <a:rPr sz="1800" dirty="0">
                <a:latin typeface="Century"/>
                <a:cs typeface="Century"/>
              </a:rPr>
              <a:t>a </a:t>
            </a:r>
            <a:r>
              <a:rPr sz="1800" spc="5" dirty="0">
                <a:latin typeface="Century"/>
                <a:cs typeface="Century"/>
              </a:rPr>
              <a:t>fixed program with certain inputs and some internal variables (can simulate  arbitrary</a:t>
            </a:r>
            <a:r>
              <a:rPr sz="1800" spc="-80" dirty="0">
                <a:latin typeface="Century"/>
                <a:cs typeface="Century"/>
              </a:rPr>
              <a:t> </a:t>
            </a:r>
            <a:r>
              <a:rPr sz="1800" spc="5" dirty="0">
                <a:latin typeface="Century"/>
                <a:cs typeface="Century"/>
              </a:rPr>
              <a:t>programs)</a:t>
            </a:r>
            <a:endParaRPr sz="1800">
              <a:latin typeface="Century"/>
              <a:cs typeface="Century"/>
            </a:endParaRPr>
          </a:p>
          <a:p>
            <a:pPr>
              <a:lnSpc>
                <a:spcPct val="100000"/>
              </a:lnSpc>
              <a:buChar char="•"/>
            </a:pPr>
            <a:endParaRPr sz="2100">
              <a:latin typeface="Times New Roman"/>
              <a:cs typeface="Times New Roman"/>
            </a:endParaRPr>
          </a:p>
          <a:p>
            <a:pPr>
              <a:lnSpc>
                <a:spcPct val="100000"/>
              </a:lnSpc>
              <a:spcBef>
                <a:spcPts val="25"/>
              </a:spcBef>
              <a:buChar char="•"/>
            </a:pPr>
            <a:endParaRPr sz="2300">
              <a:latin typeface="Times New Roman"/>
              <a:cs typeface="Times New Roman"/>
            </a:endParaRPr>
          </a:p>
          <a:p>
            <a:pPr marL="195580" indent="-182880">
              <a:lnSpc>
                <a:spcPct val="100000"/>
              </a:lnSpc>
              <a:spcBef>
                <a:spcPts val="5"/>
              </a:spcBef>
              <a:buClr>
                <a:srgbClr val="6E6E74"/>
              </a:buClr>
              <a:buSzPct val="80555"/>
              <a:buFont typeface="Arial"/>
              <a:buChar char="•"/>
              <a:tabLst>
                <a:tab pos="196215" algn="l"/>
              </a:tabLst>
            </a:pPr>
            <a:r>
              <a:rPr sz="1800" spc="5" dirty="0">
                <a:latin typeface="Century"/>
                <a:cs typeface="Century"/>
              </a:rPr>
              <a:t>Andrej Karpathy (Ph.D. </a:t>
            </a:r>
            <a:r>
              <a:rPr sz="1800" dirty="0">
                <a:latin typeface="Century"/>
                <a:cs typeface="Century"/>
              </a:rPr>
              <a:t>@</a:t>
            </a:r>
            <a:r>
              <a:rPr sz="1800" spc="-20" dirty="0">
                <a:latin typeface="Century"/>
                <a:cs typeface="Century"/>
              </a:rPr>
              <a:t> </a:t>
            </a:r>
            <a:r>
              <a:rPr sz="1800" spc="5" dirty="0">
                <a:latin typeface="Century"/>
                <a:cs typeface="Century"/>
              </a:rPr>
              <a:t>Stanford):</a:t>
            </a:r>
            <a:endParaRPr sz="1800">
              <a:latin typeface="Century"/>
              <a:cs typeface="Century"/>
            </a:endParaRPr>
          </a:p>
        </p:txBody>
      </p:sp>
      <p:sp>
        <p:nvSpPr>
          <p:cNvPr id="4" name="object 4"/>
          <p:cNvSpPr/>
          <p:nvPr/>
        </p:nvSpPr>
        <p:spPr>
          <a:xfrm>
            <a:off x="643127" y="3756659"/>
            <a:ext cx="10311384" cy="10012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1066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182235" cy="670560"/>
          </a:xfrm>
          <a:prstGeom prst="rect">
            <a:avLst/>
          </a:prstGeom>
        </p:spPr>
        <p:txBody>
          <a:bodyPr vert="horz" wrap="square" lIns="0" tIns="0" rIns="0" bIns="0" rtlCol="0">
            <a:spAutoFit/>
          </a:bodyPr>
          <a:lstStyle/>
          <a:p>
            <a:pPr marL="12700">
              <a:lnSpc>
                <a:spcPct val="100000"/>
              </a:lnSpc>
            </a:pPr>
            <a:r>
              <a:rPr spc="-50" dirty="0"/>
              <a:t>Non-sequential</a:t>
            </a:r>
            <a:r>
              <a:rPr spc="-175" dirty="0"/>
              <a:t> </a:t>
            </a:r>
            <a:r>
              <a:rPr spc="-35" dirty="0"/>
              <a:t>data</a:t>
            </a:r>
          </a:p>
        </p:txBody>
      </p:sp>
      <p:sp>
        <p:nvSpPr>
          <p:cNvPr id="3" name="object 3"/>
          <p:cNvSpPr txBox="1"/>
          <p:nvPr/>
        </p:nvSpPr>
        <p:spPr>
          <a:xfrm>
            <a:off x="1340866" y="1877313"/>
            <a:ext cx="8415655" cy="522605"/>
          </a:xfrm>
          <a:prstGeom prst="rect">
            <a:avLst/>
          </a:prstGeom>
        </p:spPr>
        <p:txBody>
          <a:bodyPr vert="horz" wrap="square" lIns="0" tIns="0" rIns="0" bIns="0" rtlCol="0">
            <a:spAutoFit/>
          </a:bodyPr>
          <a:lstStyle/>
          <a:p>
            <a:pPr marL="195580" marR="5080" indent="-182880">
              <a:lnSpc>
                <a:spcPts val="2060"/>
              </a:lnSpc>
              <a:buClr>
                <a:srgbClr val="6E6E74"/>
              </a:buClr>
              <a:buSzPct val="77777"/>
              <a:buFont typeface="Arial"/>
              <a:buChar char="•"/>
              <a:tabLst>
                <a:tab pos="195580" algn="l"/>
              </a:tabLst>
            </a:pPr>
            <a:r>
              <a:rPr sz="1800" spc="5" dirty="0">
                <a:latin typeface="Century"/>
                <a:cs typeface="Century"/>
              </a:rPr>
              <a:t>Though the data </a:t>
            </a:r>
            <a:r>
              <a:rPr sz="1800" dirty="0">
                <a:latin typeface="Century"/>
                <a:cs typeface="Century"/>
              </a:rPr>
              <a:t>is </a:t>
            </a:r>
            <a:r>
              <a:rPr sz="1800" spc="5" dirty="0">
                <a:latin typeface="Century"/>
                <a:cs typeface="Century"/>
              </a:rPr>
              <a:t>not in form of sequences, we can </a:t>
            </a:r>
            <a:r>
              <a:rPr sz="1800" dirty="0">
                <a:latin typeface="Century"/>
                <a:cs typeface="Century"/>
              </a:rPr>
              <a:t>still </a:t>
            </a:r>
            <a:r>
              <a:rPr sz="1800" spc="5" dirty="0">
                <a:latin typeface="Century"/>
                <a:cs typeface="Century"/>
              </a:rPr>
              <a:t>use RNN </a:t>
            </a:r>
            <a:r>
              <a:rPr sz="1800" dirty="0">
                <a:latin typeface="Century"/>
                <a:cs typeface="Century"/>
              </a:rPr>
              <a:t>by </a:t>
            </a:r>
            <a:r>
              <a:rPr sz="1800" spc="5" dirty="0">
                <a:latin typeface="Century"/>
                <a:cs typeface="Century"/>
              </a:rPr>
              <a:t>process  </a:t>
            </a:r>
            <a:r>
              <a:rPr sz="1800" dirty="0">
                <a:latin typeface="Century"/>
                <a:cs typeface="Century"/>
              </a:rPr>
              <a:t>it</a:t>
            </a:r>
            <a:r>
              <a:rPr sz="1800" spc="-80" dirty="0">
                <a:latin typeface="Century"/>
                <a:cs typeface="Century"/>
              </a:rPr>
              <a:t> </a:t>
            </a:r>
            <a:r>
              <a:rPr sz="1800" spc="-10" dirty="0">
                <a:latin typeface="Century"/>
                <a:cs typeface="Century"/>
              </a:rPr>
              <a:t>sequentially.</a:t>
            </a:r>
            <a:endParaRPr sz="1800">
              <a:latin typeface="Century"/>
              <a:cs typeface="Century"/>
            </a:endParaRPr>
          </a:p>
        </p:txBody>
      </p:sp>
    </p:spTree>
    <p:extLst>
      <p:ext uri="{BB962C8B-B14F-4D97-AF65-F5344CB8AC3E}">
        <p14:creationId xmlns:p14="http://schemas.microsoft.com/office/powerpoint/2010/main" val="11874039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930005" cy="670560"/>
          </a:xfrm>
          <a:prstGeom prst="rect">
            <a:avLst/>
          </a:prstGeom>
        </p:spPr>
        <p:txBody>
          <a:bodyPr vert="horz" wrap="square" lIns="0" tIns="0" rIns="0" bIns="0" rtlCol="0">
            <a:spAutoFit/>
          </a:bodyPr>
          <a:lstStyle/>
          <a:p>
            <a:pPr marL="12700">
              <a:lnSpc>
                <a:spcPct val="100000"/>
              </a:lnSpc>
            </a:pPr>
            <a:r>
              <a:rPr spc="-35" dirty="0"/>
              <a:t>Some cool </a:t>
            </a:r>
            <a:r>
              <a:rPr spc="-40" dirty="0"/>
              <a:t>RNN/LSTM</a:t>
            </a:r>
            <a:r>
              <a:rPr spc="-375" dirty="0"/>
              <a:t> </a:t>
            </a:r>
            <a:r>
              <a:rPr spc="-45" dirty="0"/>
              <a:t>applications</a:t>
            </a:r>
          </a:p>
        </p:txBody>
      </p:sp>
      <p:sp>
        <p:nvSpPr>
          <p:cNvPr id="3" name="object 3"/>
          <p:cNvSpPr txBox="1"/>
          <p:nvPr/>
        </p:nvSpPr>
        <p:spPr>
          <a:xfrm>
            <a:off x="1340866" y="1858009"/>
            <a:ext cx="600392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u="sng" dirty="0">
                <a:solidFill>
                  <a:srgbClr val="67AABE"/>
                </a:solidFill>
                <a:latin typeface="Century"/>
                <a:cs typeface="Century"/>
                <a:hlinkClick r:id="rId2"/>
              </a:rPr>
              <a:t>http://karpathy.github.io/2015/05/21/rnn-effectiveness/</a:t>
            </a:r>
            <a:endParaRPr sz="1800">
              <a:latin typeface="Century"/>
              <a:cs typeface="Century"/>
            </a:endParaRPr>
          </a:p>
        </p:txBody>
      </p:sp>
    </p:spTree>
    <p:extLst>
      <p:ext uri="{BB962C8B-B14F-4D97-AF65-F5344CB8AC3E}">
        <p14:creationId xmlns:p14="http://schemas.microsoft.com/office/powerpoint/2010/main" val="1732047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227195" cy="670560"/>
          </a:xfrm>
          <a:prstGeom prst="rect">
            <a:avLst/>
          </a:prstGeom>
        </p:spPr>
        <p:txBody>
          <a:bodyPr vert="horz" wrap="square" lIns="0" tIns="0" rIns="0" bIns="0" rtlCol="0">
            <a:spAutoFit/>
          </a:bodyPr>
          <a:lstStyle/>
          <a:p>
            <a:pPr marL="12700">
              <a:lnSpc>
                <a:spcPct val="100000"/>
              </a:lnSpc>
            </a:pPr>
            <a:r>
              <a:rPr spc="-40" dirty="0"/>
              <a:t>Great</a:t>
            </a:r>
            <a:r>
              <a:rPr spc="-200" dirty="0"/>
              <a:t> </a:t>
            </a:r>
            <a:r>
              <a:rPr spc="-45" dirty="0"/>
              <a:t>references</a:t>
            </a:r>
          </a:p>
        </p:txBody>
      </p:sp>
      <p:sp>
        <p:nvSpPr>
          <p:cNvPr id="3" name="object 3"/>
          <p:cNvSpPr txBox="1"/>
          <p:nvPr/>
        </p:nvSpPr>
        <p:spPr>
          <a:xfrm>
            <a:off x="1340866" y="1877313"/>
            <a:ext cx="8317865" cy="3159125"/>
          </a:xfrm>
          <a:prstGeom prst="rect">
            <a:avLst/>
          </a:prstGeom>
        </p:spPr>
        <p:txBody>
          <a:bodyPr vert="horz" wrap="square" lIns="0" tIns="0" rIns="0" bIns="0" rtlCol="0">
            <a:spAutoFit/>
          </a:bodyPr>
          <a:lstStyle/>
          <a:p>
            <a:pPr marL="195580" marR="5080" indent="-182880">
              <a:lnSpc>
                <a:spcPts val="2060"/>
              </a:lnSpc>
              <a:buClr>
                <a:srgbClr val="6E6E74"/>
              </a:buClr>
              <a:buSzPct val="77777"/>
              <a:buFont typeface="Arial"/>
              <a:buChar char="•"/>
              <a:tabLst>
                <a:tab pos="195580" algn="l"/>
              </a:tabLst>
            </a:pPr>
            <a:r>
              <a:rPr sz="1800" spc="5" dirty="0">
                <a:latin typeface="Century"/>
                <a:cs typeface="Century"/>
                <a:hlinkClick r:id="rId2"/>
              </a:rPr>
              <a:t>[1] RNN: </a:t>
            </a:r>
            <a:r>
              <a:rPr sz="1800" u="sng" spc="5" dirty="0">
                <a:solidFill>
                  <a:srgbClr val="67AABE"/>
                </a:solidFill>
                <a:latin typeface="Century"/>
                <a:cs typeface="Century"/>
                <a:hlinkClick r:id="rId2"/>
              </a:rPr>
              <a:t>http://www.wildml.com/2015/09/recurrent-neural-networks-  tutorial-part-1-introduction-to-rnns/?subscribe=success#blog_subscription-2</a:t>
            </a:r>
            <a:endParaRPr sz="1800">
              <a:latin typeface="Century"/>
              <a:cs typeface="Century"/>
            </a:endParaRPr>
          </a:p>
          <a:p>
            <a:pPr marL="195580" indent="-182880">
              <a:lnSpc>
                <a:spcPct val="100000"/>
              </a:lnSpc>
              <a:spcBef>
                <a:spcPts val="1435"/>
              </a:spcBef>
              <a:buClr>
                <a:srgbClr val="6E6E74"/>
              </a:buClr>
              <a:buSzPct val="77777"/>
              <a:buFont typeface="Arial"/>
              <a:buChar char="•"/>
              <a:tabLst>
                <a:tab pos="195580" algn="l"/>
              </a:tabLst>
            </a:pPr>
            <a:r>
              <a:rPr sz="1800" spc="5" dirty="0">
                <a:latin typeface="Century"/>
                <a:cs typeface="Century"/>
              </a:rPr>
              <a:t>[2] LSTM:</a:t>
            </a:r>
            <a:r>
              <a:rPr sz="1800" spc="110" dirty="0">
                <a:latin typeface="Century"/>
                <a:cs typeface="Century"/>
              </a:rPr>
              <a:t> </a:t>
            </a:r>
            <a:r>
              <a:rPr sz="1800" u="sng" spc="5" dirty="0">
                <a:solidFill>
                  <a:srgbClr val="67AABE"/>
                </a:solidFill>
                <a:latin typeface="Century"/>
                <a:cs typeface="Century"/>
                <a:hlinkClick r:id="rId3"/>
              </a:rPr>
              <a:t>http://colah.github.io/posts/2015-08-Understanding-LSTMs/</a:t>
            </a:r>
            <a:endParaRPr sz="1800">
              <a:latin typeface="Century"/>
              <a:cs typeface="Century"/>
            </a:endParaRPr>
          </a:p>
          <a:p>
            <a:pPr marL="195580" marR="1244600" indent="-182880">
              <a:lnSpc>
                <a:spcPts val="2050"/>
              </a:lnSpc>
              <a:spcBef>
                <a:spcPts val="1645"/>
              </a:spcBef>
              <a:buClr>
                <a:srgbClr val="6E6E74"/>
              </a:buClr>
              <a:buSzPct val="77777"/>
              <a:buFont typeface="Arial"/>
              <a:buChar char="•"/>
              <a:tabLst>
                <a:tab pos="195580" algn="l"/>
              </a:tabLst>
            </a:pPr>
            <a:r>
              <a:rPr sz="1800" spc="5" dirty="0">
                <a:latin typeface="Century"/>
                <a:cs typeface="Century"/>
                <a:hlinkClick r:id="rId4"/>
              </a:rPr>
              <a:t>[3] RNN Effectiveness: </a:t>
            </a:r>
            <a:r>
              <a:rPr sz="1800" u="sng" dirty="0">
                <a:solidFill>
                  <a:srgbClr val="67AABE"/>
                </a:solidFill>
                <a:latin typeface="Century"/>
                <a:cs typeface="Century"/>
                <a:hlinkClick r:id="rId4"/>
              </a:rPr>
              <a:t>http://karpathy.github.io/2015/05/21/rnn-  </a:t>
            </a:r>
            <a:r>
              <a:rPr sz="1800" u="sng" spc="5" dirty="0">
                <a:solidFill>
                  <a:srgbClr val="67AABE"/>
                </a:solidFill>
                <a:latin typeface="Century"/>
                <a:cs typeface="Century"/>
                <a:hlinkClick r:id="rId4"/>
              </a:rPr>
              <a:t>effectiveness/</a:t>
            </a:r>
            <a:endParaRPr sz="1800">
              <a:latin typeface="Century"/>
              <a:cs typeface="Century"/>
            </a:endParaRPr>
          </a:p>
          <a:p>
            <a:pPr marL="195580" indent="-182880">
              <a:lnSpc>
                <a:spcPct val="100000"/>
              </a:lnSpc>
              <a:spcBef>
                <a:spcPts val="1450"/>
              </a:spcBef>
              <a:buClr>
                <a:srgbClr val="6E6E74"/>
              </a:buClr>
              <a:buSzPct val="77777"/>
              <a:buFont typeface="Arial"/>
              <a:buChar char="•"/>
              <a:tabLst>
                <a:tab pos="195580" algn="l"/>
              </a:tabLst>
            </a:pPr>
            <a:r>
              <a:rPr sz="1800" spc="5" dirty="0">
                <a:latin typeface="Century"/>
                <a:cs typeface="Century"/>
              </a:rPr>
              <a:t>[4] Backpropagation:</a:t>
            </a:r>
            <a:r>
              <a:rPr sz="1800" spc="90" dirty="0">
                <a:latin typeface="Century"/>
                <a:cs typeface="Century"/>
              </a:rPr>
              <a:t> </a:t>
            </a:r>
            <a:r>
              <a:rPr sz="1800" u="sng" spc="5" dirty="0">
                <a:solidFill>
                  <a:srgbClr val="67AABE"/>
                </a:solidFill>
                <a:latin typeface="Century"/>
                <a:cs typeface="Century"/>
                <a:hlinkClick r:id="rId5"/>
              </a:rPr>
              <a:t>http://cs231n.github.io/optimization-2/#backprop</a:t>
            </a:r>
            <a:endParaRPr sz="1800">
              <a:latin typeface="Century"/>
              <a:cs typeface="Century"/>
            </a:endParaRPr>
          </a:p>
          <a:p>
            <a:pPr marL="195580" marR="598170" indent="-182880">
              <a:lnSpc>
                <a:spcPts val="2050"/>
              </a:lnSpc>
              <a:spcBef>
                <a:spcPts val="1645"/>
              </a:spcBef>
              <a:buClr>
                <a:srgbClr val="6E6E74"/>
              </a:buClr>
              <a:buSzPct val="77777"/>
              <a:buFont typeface="Arial"/>
              <a:buChar char="•"/>
              <a:tabLst>
                <a:tab pos="195580" algn="l"/>
              </a:tabLst>
            </a:pPr>
            <a:r>
              <a:rPr sz="1800" spc="5" dirty="0">
                <a:latin typeface="Century"/>
                <a:cs typeface="Century"/>
                <a:hlinkClick r:id="rId6"/>
              </a:rPr>
              <a:t>[5] ML categories: </a:t>
            </a:r>
            <a:r>
              <a:rPr sz="1800" u="sng" spc="5" dirty="0">
                <a:solidFill>
                  <a:srgbClr val="67AABE"/>
                </a:solidFill>
                <a:latin typeface="Century"/>
                <a:cs typeface="Century"/>
                <a:hlinkClick r:id="rId6"/>
              </a:rPr>
              <a:t>http://enhancedatascience.com/2017/07/19/machine-  learning-explained-supervised-learning-unsupervised-learning-and-  reinforcement-learning/</a:t>
            </a:r>
            <a:endParaRPr sz="1800">
              <a:latin typeface="Century"/>
              <a:cs typeface="Century"/>
            </a:endParaRPr>
          </a:p>
        </p:txBody>
      </p:sp>
    </p:spTree>
    <p:extLst>
      <p:ext uri="{BB962C8B-B14F-4D97-AF65-F5344CB8AC3E}">
        <p14:creationId xmlns:p14="http://schemas.microsoft.com/office/powerpoint/2010/main" val="331396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17062C-3193-4EDC-A5E0-13F43D5ECB25}"/>
              </a:ext>
            </a:extLst>
          </p:cNvPr>
          <p:cNvSpPr>
            <a:spLocks noGrp="1"/>
          </p:cNvSpPr>
          <p:nvPr>
            <p:ph type="title"/>
          </p:nvPr>
        </p:nvSpPr>
        <p:spPr>
          <a:xfrm>
            <a:off x="838200" y="365127"/>
            <a:ext cx="10515600" cy="1325563"/>
          </a:xfrm>
        </p:spPr>
        <p:txBody>
          <a:bodyPr/>
          <a:lstStyle/>
          <a:p>
            <a:r>
              <a:rPr lang="en-US" dirty="0"/>
              <a:t>Activation functions</a:t>
            </a:r>
            <a:endParaRPr lang="ru-RU" dirty="0"/>
          </a:p>
        </p:txBody>
      </p:sp>
      <p:pic>
        <p:nvPicPr>
          <p:cNvPr id="4" name="Рисунок 3">
            <a:extLst>
              <a:ext uri="{FF2B5EF4-FFF2-40B4-BE49-F238E27FC236}">
                <a16:creationId xmlns:a16="http://schemas.microsoft.com/office/drawing/2014/main" id="{994AF908-24FB-440F-8C5C-DABE6F89B379}"/>
              </a:ext>
            </a:extLst>
          </p:cNvPr>
          <p:cNvPicPr>
            <a:picLocks noChangeAspect="1"/>
          </p:cNvPicPr>
          <p:nvPr/>
        </p:nvPicPr>
        <p:blipFill>
          <a:blip r:embed="rId2"/>
          <a:stretch>
            <a:fillRect/>
          </a:stretch>
        </p:blipFill>
        <p:spPr>
          <a:xfrm>
            <a:off x="186280" y="2051413"/>
            <a:ext cx="5212628" cy="4020690"/>
          </a:xfrm>
          <a:prstGeom prst="rect">
            <a:avLst/>
          </a:prstGeom>
        </p:spPr>
      </p:pic>
      <p:sp>
        <p:nvSpPr>
          <p:cNvPr id="5" name="TextBox 4">
            <a:extLst>
              <a:ext uri="{FF2B5EF4-FFF2-40B4-BE49-F238E27FC236}">
                <a16:creationId xmlns:a16="http://schemas.microsoft.com/office/drawing/2014/main" id="{DEFA1A51-36C1-4637-8B35-E89C35DCF836}"/>
              </a:ext>
            </a:extLst>
          </p:cNvPr>
          <p:cNvSpPr txBox="1"/>
          <p:nvPr/>
        </p:nvSpPr>
        <p:spPr>
          <a:xfrm>
            <a:off x="2461477" y="1686385"/>
            <a:ext cx="662233" cy="369332"/>
          </a:xfrm>
          <a:prstGeom prst="rect">
            <a:avLst/>
          </a:prstGeom>
          <a:noFill/>
        </p:spPr>
        <p:txBody>
          <a:bodyPr wrap="none" rtlCol="0">
            <a:spAutoFit/>
          </a:bodyPr>
          <a:lstStyle/>
          <a:p>
            <a:r>
              <a:rPr lang="en-US" dirty="0"/>
              <a:t>RELU</a:t>
            </a:r>
            <a:endParaRPr lang="ru-RU" dirty="0"/>
          </a:p>
        </p:txBody>
      </p:sp>
      <p:pic>
        <p:nvPicPr>
          <p:cNvPr id="6" name="Рисунок 5">
            <a:extLst>
              <a:ext uri="{FF2B5EF4-FFF2-40B4-BE49-F238E27FC236}">
                <a16:creationId xmlns:a16="http://schemas.microsoft.com/office/drawing/2014/main" id="{110F3193-5E25-4F51-BB2B-11F5A63C08AD}"/>
              </a:ext>
            </a:extLst>
          </p:cNvPr>
          <p:cNvPicPr>
            <a:picLocks noChangeAspect="1"/>
          </p:cNvPicPr>
          <p:nvPr/>
        </p:nvPicPr>
        <p:blipFill>
          <a:blip r:embed="rId3"/>
          <a:stretch>
            <a:fillRect/>
          </a:stretch>
        </p:blipFill>
        <p:spPr>
          <a:xfrm>
            <a:off x="6308812" y="2051413"/>
            <a:ext cx="5212628" cy="4083376"/>
          </a:xfrm>
          <a:prstGeom prst="rect">
            <a:avLst/>
          </a:prstGeom>
        </p:spPr>
      </p:pic>
      <p:sp>
        <p:nvSpPr>
          <p:cNvPr id="7" name="TextBox 6">
            <a:extLst>
              <a:ext uri="{FF2B5EF4-FFF2-40B4-BE49-F238E27FC236}">
                <a16:creationId xmlns:a16="http://schemas.microsoft.com/office/drawing/2014/main" id="{1D4B6FCA-E97E-4E45-AF29-C1F58C27B376}"/>
              </a:ext>
            </a:extLst>
          </p:cNvPr>
          <p:cNvSpPr txBox="1"/>
          <p:nvPr/>
        </p:nvSpPr>
        <p:spPr>
          <a:xfrm>
            <a:off x="8520603" y="1678271"/>
            <a:ext cx="1771639" cy="369332"/>
          </a:xfrm>
          <a:prstGeom prst="rect">
            <a:avLst/>
          </a:prstGeom>
          <a:noFill/>
        </p:spPr>
        <p:txBody>
          <a:bodyPr wrap="none" rtlCol="0">
            <a:spAutoFit/>
          </a:bodyPr>
          <a:lstStyle/>
          <a:p>
            <a:r>
              <a:rPr lang="en-US" dirty="0"/>
              <a:t>Sigmoid function</a:t>
            </a:r>
            <a:endParaRPr lang="ru-RU" dirty="0"/>
          </a:p>
        </p:txBody>
      </p:sp>
      <mc:AlternateContent xmlns:mc="http://schemas.openxmlformats.org/markup-compatibility/2006" xmlns:p14="http://schemas.microsoft.com/office/powerpoint/2010/main">
        <mc:Choice Requires="p14">
          <p:contentPart p14:bwMode="auto" r:id="rId4">
            <p14:nvContentPartPr>
              <p14:cNvPr id="23" name="Рукописный ввод 22">
                <a:extLst>
                  <a:ext uri="{FF2B5EF4-FFF2-40B4-BE49-F238E27FC236}">
                    <a16:creationId xmlns:a16="http://schemas.microsoft.com/office/drawing/2014/main" id="{0851D6BD-0D40-4F3D-8552-5B9A43055086}"/>
                  </a:ext>
                </a:extLst>
              </p14:cNvPr>
              <p14:cNvContentPartPr/>
              <p14:nvPr/>
            </p14:nvContentPartPr>
            <p14:xfrm>
              <a:off x="2212560" y="1975449"/>
              <a:ext cx="8640" cy="24840"/>
            </p14:xfrm>
          </p:contentPart>
        </mc:Choice>
        <mc:Fallback xmlns="">
          <p:pic>
            <p:nvPicPr>
              <p:cNvPr id="23" name="Рукописный ввод 22">
                <a:extLst>
                  <a:ext uri="{FF2B5EF4-FFF2-40B4-BE49-F238E27FC236}">
                    <a16:creationId xmlns:a16="http://schemas.microsoft.com/office/drawing/2014/main" id="{0851D6BD-0D40-4F3D-8552-5B9A43055086}"/>
                  </a:ext>
                </a:extLst>
              </p:cNvPr>
              <p:cNvPicPr/>
              <p:nvPr/>
            </p:nvPicPr>
            <p:blipFill>
              <a:blip r:embed="rId5"/>
              <a:stretch>
                <a:fillRect/>
              </a:stretch>
            </p:blipFill>
            <p:spPr>
              <a:xfrm>
                <a:off x="2182320" y="1534089"/>
                <a:ext cx="110916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Рукописный ввод 25">
                <a:extLst>
                  <a:ext uri="{FF2B5EF4-FFF2-40B4-BE49-F238E27FC236}">
                    <a16:creationId xmlns:a16="http://schemas.microsoft.com/office/drawing/2014/main" id="{B0E36387-0BFC-4247-B6B9-105055CAAB7B}"/>
                  </a:ext>
                </a:extLst>
              </p14:cNvPr>
              <p14:cNvContentPartPr/>
              <p14:nvPr/>
            </p14:nvContentPartPr>
            <p14:xfrm>
              <a:off x="8956080" y="2040609"/>
              <a:ext cx="24840" cy="360"/>
            </p14:xfrm>
          </p:contentPart>
        </mc:Choice>
        <mc:Fallback xmlns="">
          <p:pic>
            <p:nvPicPr>
              <p:cNvPr id="26" name="Рукописный ввод 25">
                <a:extLst>
                  <a:ext uri="{FF2B5EF4-FFF2-40B4-BE49-F238E27FC236}">
                    <a16:creationId xmlns:a16="http://schemas.microsoft.com/office/drawing/2014/main" id="{B0E36387-0BFC-4247-B6B9-105055CAAB7B}"/>
                  </a:ext>
                </a:extLst>
              </p:cNvPr>
              <p:cNvPicPr/>
              <p:nvPr/>
            </p:nvPicPr>
            <p:blipFill>
              <a:blip r:embed="rId7"/>
              <a:stretch>
                <a:fillRect/>
              </a:stretch>
            </p:blipFill>
            <p:spPr>
              <a:xfrm>
                <a:off x="7990920" y="1354449"/>
                <a:ext cx="2704680" cy="737280"/>
              </a:xfrm>
              <a:prstGeom prst="rect">
                <a:avLst/>
              </a:prstGeom>
            </p:spPr>
          </p:pic>
        </mc:Fallback>
      </mc:AlternateContent>
    </p:spTree>
    <p:extLst>
      <p:ext uri="{BB962C8B-B14F-4D97-AF65-F5344CB8AC3E}">
        <p14:creationId xmlns:p14="http://schemas.microsoft.com/office/powerpoint/2010/main" val="199522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4D838-207A-4770-8EA4-8E3E00239BF7}"/>
              </a:ext>
            </a:extLst>
          </p:cNvPr>
          <p:cNvSpPr>
            <a:spLocks noGrp="1"/>
          </p:cNvSpPr>
          <p:nvPr>
            <p:ph type="title"/>
          </p:nvPr>
        </p:nvSpPr>
        <p:spPr/>
        <p:txBody>
          <a:bodyPr/>
          <a:lstStyle/>
          <a:p>
            <a:r>
              <a:rPr lang="en-US" dirty="0"/>
              <a:t>Example. Three-layer network</a:t>
            </a:r>
            <a:endParaRPr lang="ru-RU" dirty="0"/>
          </a:p>
        </p:txBody>
      </p:sp>
      <p:pic>
        <p:nvPicPr>
          <p:cNvPr id="4" name="Рисунок 3">
            <a:extLst>
              <a:ext uri="{FF2B5EF4-FFF2-40B4-BE49-F238E27FC236}">
                <a16:creationId xmlns:a16="http://schemas.microsoft.com/office/drawing/2014/main" id="{D9CA62D6-696C-4E00-9160-E2C650B284D9}"/>
              </a:ext>
            </a:extLst>
          </p:cNvPr>
          <p:cNvPicPr>
            <a:picLocks noChangeAspect="1"/>
          </p:cNvPicPr>
          <p:nvPr/>
        </p:nvPicPr>
        <p:blipFill>
          <a:blip r:embed="rId2"/>
          <a:stretch>
            <a:fillRect/>
          </a:stretch>
        </p:blipFill>
        <p:spPr>
          <a:xfrm>
            <a:off x="723219" y="2378529"/>
            <a:ext cx="2124075" cy="2971800"/>
          </a:xfrm>
          <a:prstGeom prst="rect">
            <a:avLst/>
          </a:prstGeom>
        </p:spPr>
      </p:pic>
      <p:pic>
        <p:nvPicPr>
          <p:cNvPr id="5" name="Рисунок 4">
            <a:extLst>
              <a:ext uri="{FF2B5EF4-FFF2-40B4-BE49-F238E27FC236}">
                <a16:creationId xmlns:a16="http://schemas.microsoft.com/office/drawing/2014/main" id="{E74C7022-56D2-43F7-A645-3218AC91DC1F}"/>
              </a:ext>
            </a:extLst>
          </p:cNvPr>
          <p:cNvPicPr>
            <a:picLocks noChangeAspect="1"/>
          </p:cNvPicPr>
          <p:nvPr/>
        </p:nvPicPr>
        <p:blipFill>
          <a:blip r:embed="rId3"/>
          <a:stretch>
            <a:fillRect/>
          </a:stretch>
        </p:blipFill>
        <p:spPr>
          <a:xfrm>
            <a:off x="3549422" y="3011941"/>
            <a:ext cx="7705725" cy="1704975"/>
          </a:xfrm>
          <a:prstGeom prst="rect">
            <a:avLst/>
          </a:prstGeom>
        </p:spPr>
      </p:pic>
      <p:sp>
        <p:nvSpPr>
          <p:cNvPr id="6" name="TextBox 5">
            <a:extLst>
              <a:ext uri="{FF2B5EF4-FFF2-40B4-BE49-F238E27FC236}">
                <a16:creationId xmlns:a16="http://schemas.microsoft.com/office/drawing/2014/main" id="{67A211DD-8C2E-4029-9054-17FB6E73CA1C}"/>
              </a:ext>
            </a:extLst>
          </p:cNvPr>
          <p:cNvSpPr txBox="1"/>
          <p:nvPr/>
        </p:nvSpPr>
        <p:spPr>
          <a:xfrm>
            <a:off x="723219" y="6123543"/>
            <a:ext cx="2438745" cy="369332"/>
          </a:xfrm>
          <a:prstGeom prst="rect">
            <a:avLst/>
          </a:prstGeom>
          <a:noFill/>
        </p:spPr>
        <p:txBody>
          <a:bodyPr wrap="none" rtlCol="0">
            <a:spAutoFit/>
          </a:bodyPr>
          <a:lstStyle/>
          <a:p>
            <a:r>
              <a:rPr lang="en-US" dirty="0"/>
              <a:t>Example: movie reviews</a:t>
            </a:r>
            <a:endParaRPr lang="ru-RU" dirty="0"/>
          </a:p>
        </p:txBody>
      </p:sp>
    </p:spTree>
    <p:extLst>
      <p:ext uri="{BB962C8B-B14F-4D97-AF65-F5344CB8AC3E}">
        <p14:creationId xmlns:p14="http://schemas.microsoft.com/office/powerpoint/2010/main" val="3192448315"/>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877</TotalTime>
  <Words>1717</Words>
  <Application>Microsoft Office PowerPoint</Application>
  <PresentationFormat>Широкоэкранный</PresentationFormat>
  <Paragraphs>236</Paragraphs>
  <Slides>77</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77</vt:i4>
      </vt:variant>
    </vt:vector>
  </HeadingPairs>
  <TitlesOfParts>
    <vt:vector size="86" baseType="lpstr">
      <vt:lpstr>Arial</vt:lpstr>
      <vt:lpstr>Calibri</vt:lpstr>
      <vt:lpstr>Calibri Light</vt:lpstr>
      <vt:lpstr>Century</vt:lpstr>
      <vt:lpstr>Courier New</vt:lpstr>
      <vt:lpstr>Times New Roman</vt:lpstr>
      <vt:lpstr>Verdana</vt:lpstr>
      <vt:lpstr>Wingdings 2</vt:lpstr>
      <vt:lpstr>1_Тема Office</vt:lpstr>
      <vt:lpstr>Keras  and basics of  Deep Learning</vt:lpstr>
      <vt:lpstr>Презентация PowerPoint</vt:lpstr>
      <vt:lpstr>Презентация PowerPoint</vt:lpstr>
      <vt:lpstr>Презентация PowerPoint</vt:lpstr>
      <vt:lpstr>Презентация PowerPoint</vt:lpstr>
      <vt:lpstr>Data representation as tensors</vt:lpstr>
      <vt:lpstr>Keras Library</vt:lpstr>
      <vt:lpstr>Activation functions</vt:lpstr>
      <vt:lpstr>Example. Three-layer network</vt:lpstr>
      <vt:lpstr>Plotting training and validation loss</vt:lpstr>
      <vt:lpstr>Training and validation accuracy</vt:lpstr>
      <vt:lpstr>K-fold cross-validation</vt:lpstr>
      <vt:lpstr>Data preprocessing</vt:lpstr>
      <vt:lpstr>Data preprocessing. Vectorization</vt:lpstr>
      <vt:lpstr>Data preprocessing. Value normalization</vt:lpstr>
      <vt:lpstr>Data preprocessing. Missing values</vt:lpstr>
      <vt:lpstr>Feature engineering</vt:lpstr>
      <vt:lpstr>Overfitting avoidance</vt:lpstr>
      <vt:lpstr>The universal workflow of machine learning</vt:lpstr>
      <vt:lpstr>Last-layer activation</vt:lpstr>
      <vt:lpstr>Deep Learning. Convolution</vt:lpstr>
      <vt:lpstr>Convolution properties</vt:lpstr>
      <vt:lpstr>How it works?</vt:lpstr>
      <vt:lpstr>MaxPooling</vt:lpstr>
      <vt:lpstr>Презентация PowerPoint</vt:lpstr>
      <vt:lpstr>Презентация PowerPoint</vt:lpstr>
      <vt:lpstr>Презентация PowerPoint</vt:lpstr>
      <vt:lpstr>Презентация PowerPoint</vt:lpstr>
      <vt:lpstr>Word2vec</vt:lpstr>
      <vt:lpstr>word2vec</vt:lpstr>
      <vt:lpstr>Презентация PowerPoint</vt:lpstr>
      <vt:lpstr>Презентация PowerPoint</vt:lpstr>
      <vt:lpstr>Презентация PowerPoint</vt:lpstr>
      <vt:lpstr>Презентация PowerPoint</vt:lpstr>
      <vt:lpstr>word2vec</vt:lpstr>
      <vt:lpstr>Sweden  Similar words</vt:lpstr>
      <vt:lpstr>Harvard  Similar words</vt:lpstr>
      <vt:lpstr>word2vec</vt:lpstr>
      <vt:lpstr>Goal</vt:lpstr>
      <vt:lpstr>continuous  bag-of-words</vt:lpstr>
      <vt:lpstr>continuous  skip-gram</vt:lpstr>
      <vt:lpstr>Why it is awesome</vt:lpstr>
      <vt:lpstr>Machine Translation</vt:lpstr>
      <vt:lpstr>Презентация PowerPoint</vt:lpstr>
      <vt:lpstr>Sentiment Analysis</vt:lpstr>
      <vt:lpstr>Image Descriptions</vt:lpstr>
      <vt:lpstr>Using word2vec</vt:lpstr>
      <vt:lpstr>Using it in Python</vt:lpstr>
      <vt:lpstr>Презентация PowerPoint</vt:lpstr>
      <vt:lpstr>Презентация PowerPoint</vt:lpstr>
      <vt:lpstr>Презентация PowerPoint</vt:lpstr>
      <vt:lpstr>Benefits</vt:lpstr>
      <vt:lpstr>Application</vt:lpstr>
      <vt:lpstr>Training</vt:lpstr>
      <vt:lpstr>Variations</vt:lpstr>
      <vt:lpstr>Презентация PowerPoint</vt:lpstr>
      <vt:lpstr>Презентация PowerPoint</vt:lpstr>
      <vt:lpstr>Memory Problem of RNN</vt:lpstr>
      <vt:lpstr>Benefits of LSTM</vt:lpstr>
      <vt:lpstr>Difference between RNN &amp; LSTM</vt:lpstr>
      <vt:lpstr>Cell state</vt:lpstr>
      <vt:lpstr>Gates (3 in total for LSTM)</vt:lpstr>
      <vt:lpstr>Optional Math – Sigmoid function</vt:lpstr>
      <vt:lpstr>Step 1: Forget Gate Layer</vt:lpstr>
      <vt:lpstr>Step 2: Input Gate Layer</vt:lpstr>
      <vt:lpstr>Step 3: Combine step 1 &amp; 2</vt:lpstr>
      <vt:lpstr>Step 4: Filter/output the Cell state</vt:lpstr>
      <vt:lpstr>Step 4: Filter/output the Cell state</vt:lpstr>
      <vt:lpstr>Variants on LSTM (1)</vt:lpstr>
      <vt:lpstr>Variants on LSTM (2)</vt:lpstr>
      <vt:lpstr>Variants on LSTM (3)</vt:lpstr>
      <vt:lpstr>Презентация PowerPoint</vt:lpstr>
      <vt:lpstr>Multiple types of RNN use cases</vt:lpstr>
      <vt:lpstr>Turing-Complete</vt:lpstr>
      <vt:lpstr>Non-sequential data</vt:lpstr>
      <vt:lpstr>Some cool RNN/LSTM applications</vt:lpstr>
      <vt:lpstr>Great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Kirill Svyatov</dc:creator>
  <cp:lastModifiedBy>Kirill Svyatov</cp:lastModifiedBy>
  <cp:revision>33</cp:revision>
  <dcterms:created xsi:type="dcterms:W3CDTF">2018-02-25T09:32:17Z</dcterms:created>
  <dcterms:modified xsi:type="dcterms:W3CDTF">2018-02-28T08:25:56Z</dcterms:modified>
</cp:coreProperties>
</file>